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456" r:id="rId3"/>
    <p:sldId id="455" r:id="rId4"/>
    <p:sldId id="457" r:id="rId5"/>
    <p:sldId id="458" r:id="rId6"/>
    <p:sldId id="459" r:id="rId7"/>
    <p:sldId id="410" r:id="rId8"/>
    <p:sldId id="443" r:id="rId9"/>
    <p:sldId id="445" r:id="rId10"/>
    <p:sldId id="447" r:id="rId11"/>
    <p:sldId id="446" r:id="rId12"/>
    <p:sldId id="442" r:id="rId13"/>
    <p:sldId id="452" r:id="rId14"/>
    <p:sldId id="451" r:id="rId15"/>
    <p:sldId id="398" r:id="rId16"/>
    <p:sldId id="441" r:id="rId17"/>
    <p:sldId id="425" r:id="rId18"/>
    <p:sldId id="424" r:id="rId19"/>
    <p:sldId id="426" r:id="rId20"/>
    <p:sldId id="407" r:id="rId21"/>
    <p:sldId id="427" r:id="rId22"/>
    <p:sldId id="453" r:id="rId23"/>
    <p:sldId id="437" r:id="rId24"/>
    <p:sldId id="454" r:id="rId25"/>
    <p:sldId id="438" r:id="rId26"/>
    <p:sldId id="440" r:id="rId27"/>
    <p:sldId id="439" r:id="rId28"/>
    <p:sldId id="321" r:id="rId29"/>
  </p:sldIdLst>
  <p:sldSz cx="12192000" cy="6858000"/>
  <p:notesSz cx="6858000" cy="9144000"/>
  <p:embeddedFontLs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
          <p15:clr>
            <a:srgbClr val="A4A3A4"/>
          </p15:clr>
        </p15:guide>
        <p15:guide id="2">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6" roundtripDataSignature="AMtx7miAt/+f3ibO3jh+KclEmtjQkfwA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758581-6398-40AA-856C-BBE4E32CC421}">
  <a:tblStyle styleId="{CC758581-6398-40AA-856C-BBE4E32CC42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56" autoAdjust="0"/>
  </p:normalViewPr>
  <p:slideViewPr>
    <p:cSldViewPr snapToGrid="0">
      <p:cViewPr varScale="1">
        <p:scale>
          <a:sx n="90" d="100"/>
          <a:sy n="90" d="100"/>
        </p:scale>
        <p:origin x="798" y="66"/>
      </p:cViewPr>
      <p:guideLst>
        <p:guide orient="horz" pos="96"/>
        <p:guide/>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10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10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0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11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 name="Google Shape;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94034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98151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66716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03861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4986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lvl="0" indent="0" algn="l" rtl="0">
              <a:spcBef>
                <a:spcPts val="0"/>
              </a:spcBef>
              <a:spcAft>
                <a:spcPts val="0"/>
              </a:spcAft>
              <a:buNone/>
            </a:pPr>
            <a:r>
              <a:rPr lang="en-US" b="1" dirty="0" smtClean="0"/>
              <a:t>SNMP Manager:</a:t>
            </a:r>
            <a:r>
              <a:rPr lang="en-US" dirty="0" smtClean="0"/>
              <a:t> Queries and receives data</a:t>
            </a:r>
          </a:p>
          <a:p>
            <a:pPr marL="0" lvl="0" indent="0" algn="l" rtl="0">
              <a:spcBef>
                <a:spcPts val="0"/>
              </a:spcBef>
              <a:spcAft>
                <a:spcPts val="0"/>
              </a:spcAft>
              <a:buNone/>
            </a:pPr>
            <a:r>
              <a:rPr lang="en-US" b="1" dirty="0" smtClean="0"/>
              <a:t>SNMP Agent:</a:t>
            </a:r>
            <a:r>
              <a:rPr lang="en-US" dirty="0" smtClean="0"/>
              <a:t> Resides on devices, responds to requests</a:t>
            </a:r>
          </a:p>
          <a:p>
            <a:pPr marL="0" lvl="0" indent="0" algn="l" rtl="0">
              <a:spcBef>
                <a:spcPts val="0"/>
              </a:spcBef>
              <a:spcAft>
                <a:spcPts val="0"/>
              </a:spcAft>
              <a:buNone/>
            </a:pPr>
            <a:r>
              <a:rPr lang="en-US" b="1" dirty="0" smtClean="0"/>
              <a:t>Managed Devices:</a:t>
            </a:r>
            <a:r>
              <a:rPr lang="en-US" dirty="0" smtClean="0"/>
              <a:t> Network devices with SNMP agent installed</a:t>
            </a:r>
          </a:p>
          <a:p>
            <a:pPr marL="0" lvl="0" indent="0" algn="l" rtl="0">
              <a:spcBef>
                <a:spcPts val="0"/>
              </a:spcBef>
              <a:spcAft>
                <a:spcPts val="0"/>
              </a:spcAft>
              <a:buNone/>
            </a:pPr>
            <a:r>
              <a:rPr lang="en-US" b="1" dirty="0" smtClean="0"/>
              <a:t>Management Information Base (MIB):</a:t>
            </a:r>
            <a:r>
              <a:rPr lang="en-US" dirty="0" smtClean="0"/>
              <a:t> Database structure for monitoring data</a:t>
            </a: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02477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smtClean="0">
                <a:solidFill>
                  <a:schemeClr val="dk1"/>
                </a:solidFill>
                <a:effectLst/>
                <a:latin typeface="Calibri"/>
                <a:ea typeface="Calibri"/>
                <a:cs typeface="Calibri"/>
                <a:sym typeface="Calibri"/>
              </a:rPr>
              <a:t>The agent is a program that is packaged within the network element. Enabling the agent allows it to collect the management information database from the device locally and makes it available to the SNMP manager, when it is queried for. These agents could be standard (e.g. Net-SNMP) or specific to a vendor (e.g. HP insight agent)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667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This means OIDs take the form of a set of numbers or strings (again, you can use these interchangeably).</a:t>
            </a: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72531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1" dirty="0" smtClean="0"/>
              <a:t>Breakdown of the Diagram:</a:t>
            </a:r>
          </a:p>
          <a:p>
            <a:r>
              <a:rPr lang="en-US" b="1" dirty="0" smtClean="0"/>
              <a:t>1. Root Level</a:t>
            </a:r>
          </a:p>
          <a:p>
            <a:r>
              <a:rPr lang="en-US" dirty="0" smtClean="0"/>
              <a:t>The </a:t>
            </a:r>
            <a:r>
              <a:rPr lang="en-US" b="1" dirty="0" smtClean="0"/>
              <a:t>Root</a:t>
            </a:r>
            <a:r>
              <a:rPr lang="en-US" dirty="0" smtClean="0"/>
              <a:t> is the top-most node in the hierarchy.</a:t>
            </a:r>
          </a:p>
          <a:p>
            <a:r>
              <a:rPr lang="en-US" b="1" dirty="0" smtClean="0"/>
              <a:t>2. Primary Categories</a:t>
            </a:r>
          </a:p>
          <a:p>
            <a:r>
              <a:rPr lang="en-US" dirty="0" smtClean="0"/>
              <a:t>From the Root, the hierarchy branches into three main categories:</a:t>
            </a:r>
          </a:p>
          <a:p>
            <a:r>
              <a:rPr lang="en-US" b="1" dirty="0" smtClean="0"/>
              <a:t>CCITT (0)</a:t>
            </a:r>
            <a:r>
              <a:rPr lang="en-US" dirty="0" smtClean="0"/>
              <a:t>: Represents telecommunication standards.</a:t>
            </a:r>
          </a:p>
          <a:p>
            <a:r>
              <a:rPr lang="en-US" b="1" dirty="0" smtClean="0"/>
              <a:t>ISO (1)</a:t>
            </a:r>
            <a:r>
              <a:rPr lang="en-US" dirty="0" smtClean="0"/>
              <a:t>: International Organization for Standardization.</a:t>
            </a:r>
          </a:p>
          <a:p>
            <a:r>
              <a:rPr lang="en-US" b="1" dirty="0" smtClean="0"/>
              <a:t>JOINT-ISO-CCITT (2)</a:t>
            </a:r>
            <a:r>
              <a:rPr lang="en-US" dirty="0" smtClean="0"/>
              <a:t>: A combination of ISO and CCITT.</a:t>
            </a:r>
          </a:p>
          <a:p>
            <a:r>
              <a:rPr lang="en-US" dirty="0" smtClean="0"/>
              <a:t>Under </a:t>
            </a:r>
            <a:r>
              <a:rPr lang="en-US" b="1" dirty="0" smtClean="0"/>
              <a:t>ISO (1)</a:t>
            </a:r>
            <a:r>
              <a:rPr lang="en-US" dirty="0" smtClean="0"/>
              <a:t>, the structure further breaks into:</a:t>
            </a:r>
          </a:p>
          <a:p>
            <a:r>
              <a:rPr lang="en-US" b="1" dirty="0" smtClean="0"/>
              <a:t>Standard (0)</a:t>
            </a:r>
            <a:endParaRPr lang="en-US" dirty="0" smtClean="0"/>
          </a:p>
          <a:p>
            <a:r>
              <a:rPr lang="en-US" b="1" dirty="0" smtClean="0"/>
              <a:t>Registration Authority (1)</a:t>
            </a:r>
            <a:endParaRPr lang="en-US" dirty="0" smtClean="0"/>
          </a:p>
          <a:p>
            <a:r>
              <a:rPr lang="en-US" b="1" dirty="0" smtClean="0"/>
              <a:t>Member Body (2)</a:t>
            </a:r>
            <a:endParaRPr lang="en-US" dirty="0" smtClean="0"/>
          </a:p>
          <a:p>
            <a:r>
              <a:rPr lang="en-US" b="1" dirty="0" smtClean="0"/>
              <a:t>Organization (3)</a:t>
            </a:r>
            <a:r>
              <a:rPr lang="en-US" dirty="0" smtClean="0"/>
              <a:t> → </a:t>
            </a:r>
            <a:r>
              <a:rPr lang="en-US" b="1" dirty="0" smtClean="0"/>
              <a:t>DOD (6)</a:t>
            </a:r>
            <a:r>
              <a:rPr lang="en-US" dirty="0" smtClean="0"/>
              <a:t> → </a:t>
            </a:r>
            <a:r>
              <a:rPr lang="en-US" b="1" dirty="0" smtClean="0"/>
              <a:t>Internet (1)</a:t>
            </a:r>
            <a:endParaRPr lang="en-US" dirty="0" smtClean="0"/>
          </a:p>
          <a:p>
            <a:r>
              <a:rPr lang="en-US" b="1" dirty="0" smtClean="0"/>
              <a:t>3. Internet MIB Structure</a:t>
            </a:r>
          </a:p>
          <a:p>
            <a:r>
              <a:rPr lang="en-US" dirty="0" smtClean="0"/>
              <a:t>From </a:t>
            </a:r>
            <a:r>
              <a:rPr lang="en-US" b="1" dirty="0" smtClean="0"/>
              <a:t>Internet (1)</a:t>
            </a:r>
            <a:r>
              <a:rPr lang="en-US" dirty="0" smtClean="0"/>
              <a:t>, the hierarchy further branches into:</a:t>
            </a:r>
          </a:p>
          <a:p>
            <a:r>
              <a:rPr lang="en-US" b="1" dirty="0" smtClean="0"/>
              <a:t>Directory (1)</a:t>
            </a:r>
            <a:endParaRPr lang="en-US" dirty="0" smtClean="0"/>
          </a:p>
          <a:p>
            <a:r>
              <a:rPr lang="en-US" b="1" dirty="0" smtClean="0"/>
              <a:t>Management (2)</a:t>
            </a:r>
            <a:endParaRPr lang="en-US" dirty="0" smtClean="0"/>
          </a:p>
          <a:p>
            <a:r>
              <a:rPr lang="en-US" b="1" dirty="0" smtClean="0"/>
              <a:t>Experimental (3)</a:t>
            </a:r>
            <a:endParaRPr lang="en-US" dirty="0" smtClean="0"/>
          </a:p>
          <a:p>
            <a:r>
              <a:rPr lang="en-US" b="1" dirty="0" smtClean="0"/>
              <a:t>Private (4)</a:t>
            </a:r>
            <a:endParaRPr lang="en-US" dirty="0" smtClean="0"/>
          </a:p>
          <a:p>
            <a:r>
              <a:rPr lang="en-US" b="1" dirty="0" smtClean="0"/>
              <a:t>SNMPv2 (6)</a:t>
            </a:r>
            <a:endParaRPr lang="en-US" dirty="0" smtClean="0"/>
          </a:p>
          <a:p>
            <a:r>
              <a:rPr lang="en-US" b="1" dirty="0" smtClean="0"/>
              <a:t>Internal (1)</a:t>
            </a:r>
            <a:endParaRPr lang="en-US" dirty="0" smtClean="0"/>
          </a:p>
          <a:p>
            <a:r>
              <a:rPr lang="en-US" dirty="0" smtClean="0"/>
              <a:t>The </a:t>
            </a:r>
            <a:r>
              <a:rPr lang="en-US" b="1" dirty="0" smtClean="0"/>
              <a:t>Management (2)</a:t>
            </a:r>
            <a:r>
              <a:rPr lang="en-US" dirty="0" smtClean="0"/>
              <a:t> section is key in SNMP as it contains </a:t>
            </a:r>
            <a:r>
              <a:rPr lang="en-US" b="1" dirty="0" smtClean="0"/>
              <a:t>MIB-2 (1)</a:t>
            </a:r>
            <a:r>
              <a:rPr lang="en-US" dirty="0" smtClean="0"/>
              <a:t>, which is widely used in network management.</a:t>
            </a:r>
          </a:p>
          <a:p>
            <a:r>
              <a:rPr lang="en-US" b="1" dirty="0" smtClean="0"/>
              <a:t>4. MIB-2 and Subcategories</a:t>
            </a:r>
          </a:p>
          <a:p>
            <a:r>
              <a:rPr lang="en-US" b="1" dirty="0" smtClean="0"/>
              <a:t>MIB-2 (1)</a:t>
            </a:r>
            <a:r>
              <a:rPr lang="en-US" dirty="0" smtClean="0"/>
              <a:t> is a core part of SNMP and contains subcategories for different network protocols:</a:t>
            </a:r>
          </a:p>
          <a:p>
            <a:pPr lvl="1"/>
            <a:r>
              <a:rPr lang="en-US" b="1" dirty="0" smtClean="0"/>
              <a:t>System (1)</a:t>
            </a:r>
            <a:r>
              <a:rPr lang="en-US" dirty="0" smtClean="0"/>
              <a:t> (e.g., </a:t>
            </a:r>
            <a:r>
              <a:rPr lang="en-US" dirty="0" err="1" smtClean="0"/>
              <a:t>SysDescr</a:t>
            </a:r>
            <a:r>
              <a:rPr lang="en-US" dirty="0" smtClean="0"/>
              <a:t>)</a:t>
            </a:r>
          </a:p>
          <a:p>
            <a:pPr lvl="1"/>
            <a:r>
              <a:rPr lang="en-US" b="1" dirty="0" smtClean="0"/>
              <a:t>Interface (2)</a:t>
            </a:r>
            <a:endParaRPr lang="en-US" dirty="0" smtClean="0"/>
          </a:p>
          <a:p>
            <a:pPr lvl="1"/>
            <a:r>
              <a:rPr lang="en-US" b="1" dirty="0" smtClean="0"/>
              <a:t>Address Translation (AT) (3)</a:t>
            </a:r>
            <a:endParaRPr lang="en-US" dirty="0" smtClean="0"/>
          </a:p>
          <a:p>
            <a:pPr lvl="1"/>
            <a:r>
              <a:rPr lang="en-US" b="1" dirty="0" smtClean="0"/>
              <a:t>IP (4)</a:t>
            </a:r>
            <a:endParaRPr lang="en-US" dirty="0" smtClean="0"/>
          </a:p>
          <a:p>
            <a:pPr lvl="1"/>
            <a:r>
              <a:rPr lang="en-US" b="1" dirty="0" smtClean="0"/>
              <a:t>ICMP (5)</a:t>
            </a:r>
            <a:endParaRPr lang="en-US" dirty="0" smtClean="0"/>
          </a:p>
          <a:p>
            <a:pPr lvl="1"/>
            <a:r>
              <a:rPr lang="en-US" b="1" dirty="0" smtClean="0"/>
              <a:t>TCP (6)</a:t>
            </a:r>
            <a:endParaRPr lang="en-US" dirty="0" smtClean="0"/>
          </a:p>
          <a:p>
            <a:pPr lvl="1"/>
            <a:r>
              <a:rPr lang="en-US" b="1" dirty="0" smtClean="0"/>
              <a:t>UDP (7)</a:t>
            </a:r>
            <a:endParaRPr lang="en-US" dirty="0" smtClean="0"/>
          </a:p>
          <a:p>
            <a:pPr lvl="1"/>
            <a:r>
              <a:rPr lang="en-US" b="1" dirty="0" smtClean="0"/>
              <a:t>EGP (8)</a:t>
            </a:r>
            <a:endParaRPr lang="en-US" dirty="0" smtClean="0"/>
          </a:p>
          <a:p>
            <a:pPr lvl="1"/>
            <a:r>
              <a:rPr lang="en-US" b="1" dirty="0" smtClean="0"/>
              <a:t>CMOT (9)</a:t>
            </a:r>
            <a:endParaRPr lang="en-US" dirty="0" smtClean="0"/>
          </a:p>
          <a:p>
            <a:pPr lvl="1"/>
            <a:r>
              <a:rPr lang="en-US" b="1" dirty="0" smtClean="0"/>
              <a:t>Transmission (10)</a:t>
            </a:r>
            <a:endParaRPr lang="en-US" dirty="0" smtClean="0"/>
          </a:p>
          <a:p>
            <a:pPr lvl="1"/>
            <a:r>
              <a:rPr lang="en-US" b="1" dirty="0" smtClean="0"/>
              <a:t>SNMP (11)</a:t>
            </a:r>
            <a:endParaRPr lang="en-US" dirty="0" smtClean="0"/>
          </a:p>
          <a:p>
            <a:endParaRPr lang="en-US" b="1" dirty="0" smtClean="0"/>
          </a:p>
          <a:p>
            <a:r>
              <a:rPr lang="en-US" dirty="0" smtClean="0"/>
              <a:t>This hierarchy is part of the </a:t>
            </a:r>
            <a:r>
              <a:rPr lang="en-US" b="1" dirty="0" smtClean="0"/>
              <a:t>SNMP MIB</a:t>
            </a:r>
            <a:r>
              <a:rPr lang="en-US" dirty="0" smtClean="0"/>
              <a:t>, which defines different objects that can be monitored and managed in a network. The </a:t>
            </a:r>
            <a:r>
              <a:rPr lang="en-US" b="1" dirty="0" smtClean="0"/>
              <a:t>MIB-2 (1)</a:t>
            </a:r>
            <a:r>
              <a:rPr lang="en-US" dirty="0" smtClean="0"/>
              <a:t> branch is particularly important for managing networking devices, as it provides information on system attributes, interfaces, IP, and transport protocols.</a:t>
            </a: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7443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819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Ansible provides an easy way to manage large infrastructures. It enables repeatable, reliable operations by using simple YAML files called playbooks. Its agentless design means fewer resources are consumed, and it is simple to set up. Indeed, Ansible is an open-source tool for automating IT operations. It is agentless, meaning you don’t need to install additional software on managed nodes. Ansible simplifies tasks like configuration management, application deployment, and IT orchestration.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4444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36829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97576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89312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66164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49903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87969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91409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45676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2"/>
        <p:cNvGrpSpPr/>
        <p:nvPr/>
      </p:nvGrpSpPr>
      <p:grpSpPr>
        <a:xfrm>
          <a:off x="0" y="0"/>
          <a:ext cx="0" cy="0"/>
          <a:chOff x="0" y="0"/>
          <a:chExt cx="0" cy="0"/>
        </a:xfrm>
      </p:grpSpPr>
      <p:sp>
        <p:nvSpPr>
          <p:cNvPr id="8093" name="Google Shape;809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4" name="Google Shape;809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95" name="Google Shape;809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Ansible operates by connecting to managed nodes via SSH. Tasks are defined in YAML playbooks and executed on target machines in an ordered manner.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Use cases include configuration management (ensuring systems have specific states), application deployment (consistent rollouts), and orchestration of complex tasks like cluster creation.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1251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6680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cap="none" dirty="0" smtClean="0">
                <a:solidFill>
                  <a:schemeClr val="dk1"/>
                </a:solidFill>
                <a:effectLst/>
                <a:latin typeface="Calibri"/>
                <a:ea typeface="Calibri"/>
                <a:cs typeface="Calibri"/>
                <a:sym typeface="Calibri"/>
              </a:rPr>
              <a:t>Write:</a:t>
            </a:r>
            <a:r>
              <a:rPr lang="en-US" sz="1200" b="0" i="0" u="none" strike="noStrike" cap="none" dirty="0" smtClean="0">
                <a:solidFill>
                  <a:schemeClr val="dk1"/>
                </a:solidFill>
                <a:effectLst/>
                <a:latin typeface="Calibri"/>
                <a:ea typeface="Calibri"/>
                <a:cs typeface="Calibri"/>
                <a:sym typeface="Calibri"/>
              </a:rPr>
              <a:t> You define resources, which may be across multiple cloud providers and services. For example, you might create a configuration to deploy an application on virtual machines in a Virtual Private Cloud (VPC) network with security groups and a load balancer.</a:t>
            </a:r>
          </a:p>
          <a:p>
            <a:r>
              <a:rPr lang="en-US" sz="1200" b="1" i="0" u="none" strike="noStrike" cap="none" dirty="0" smtClean="0">
                <a:solidFill>
                  <a:schemeClr val="dk1"/>
                </a:solidFill>
                <a:effectLst/>
                <a:latin typeface="Calibri"/>
                <a:ea typeface="Calibri"/>
                <a:cs typeface="Calibri"/>
                <a:sym typeface="Calibri"/>
              </a:rPr>
              <a:t>Plan:</a:t>
            </a:r>
            <a:r>
              <a:rPr lang="en-US" sz="1200" b="0" i="0" u="none" strike="noStrike" cap="none" dirty="0" smtClean="0">
                <a:solidFill>
                  <a:schemeClr val="dk1"/>
                </a:solidFill>
                <a:effectLst/>
                <a:latin typeface="Calibri"/>
                <a:ea typeface="Calibri"/>
                <a:cs typeface="Calibri"/>
                <a:sym typeface="Calibri"/>
              </a:rPr>
              <a:t> Terraform creates an execution plan describing the infrastructure it will create, update, or destroy based on the existing infrastructure and your configuration.</a:t>
            </a:r>
          </a:p>
          <a:p>
            <a:r>
              <a:rPr lang="en-US" sz="1200" b="1" i="0" u="none" strike="noStrike" cap="none" dirty="0" smtClean="0">
                <a:solidFill>
                  <a:schemeClr val="dk1"/>
                </a:solidFill>
                <a:effectLst/>
                <a:latin typeface="Calibri"/>
                <a:ea typeface="Calibri"/>
                <a:cs typeface="Calibri"/>
                <a:sym typeface="Calibri"/>
              </a:rPr>
              <a:t>Apply:</a:t>
            </a:r>
            <a:r>
              <a:rPr lang="en-US" sz="1200" b="0" i="0" u="none" strike="noStrike" cap="none" dirty="0" smtClean="0">
                <a:solidFill>
                  <a:schemeClr val="dk1"/>
                </a:solidFill>
                <a:effectLst/>
                <a:latin typeface="Calibri"/>
                <a:ea typeface="Calibri"/>
                <a:cs typeface="Calibri"/>
                <a:sym typeface="Calibri"/>
              </a:rPr>
              <a:t> On approval, Terraform performs the proposed operations in the correct order, respecting any resource dependencies. For example, if you update the properties of a VPC and change the number of virtual machines in that VPC, Terraform will recreate the VPC before scaling the virtual machines.</a:t>
            </a:r>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14662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90679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54396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87206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1053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6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6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A3"/>
              </a:buClr>
              <a:buSzPts val="4000"/>
              <a:buFont typeface="Calibri"/>
              <a:buNone/>
              <a:defRPr sz="4000" b="1" i="0" u="none" strike="noStrike" cap="none">
                <a:solidFill>
                  <a:srgbClr val="0000A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A3"/>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A8"/>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7F7F7F"/>
                </a:solidFill>
                <a:latin typeface="Calibri"/>
                <a:ea typeface="Calibri"/>
                <a:cs typeface="Calibri"/>
                <a:sym typeface="Calibri"/>
              </a:defRPr>
            </a:lvl1pPr>
            <a:lvl2pPr marL="0" marR="0" lvl="1" indent="0" algn="r" rtl="0">
              <a:spcBef>
                <a:spcPts val="0"/>
              </a:spcBef>
              <a:buNone/>
              <a:defRPr sz="1100" b="0" i="0" u="none" strike="noStrike" cap="none">
                <a:solidFill>
                  <a:srgbClr val="7F7F7F"/>
                </a:solidFill>
                <a:latin typeface="Calibri"/>
                <a:ea typeface="Calibri"/>
                <a:cs typeface="Calibri"/>
                <a:sym typeface="Calibri"/>
              </a:defRPr>
            </a:lvl2pPr>
            <a:lvl3pPr marL="0" marR="0" lvl="2" indent="0" algn="r" rtl="0">
              <a:spcBef>
                <a:spcPts val="0"/>
              </a:spcBef>
              <a:buNone/>
              <a:defRPr sz="1100" b="0" i="0" u="none" strike="noStrike" cap="none">
                <a:solidFill>
                  <a:srgbClr val="7F7F7F"/>
                </a:solidFill>
                <a:latin typeface="Calibri"/>
                <a:ea typeface="Calibri"/>
                <a:cs typeface="Calibri"/>
                <a:sym typeface="Calibri"/>
              </a:defRPr>
            </a:lvl3pPr>
            <a:lvl4pPr marL="0" marR="0" lvl="3" indent="0" algn="r" rtl="0">
              <a:spcBef>
                <a:spcPts val="0"/>
              </a:spcBef>
              <a:buNone/>
              <a:defRPr sz="1100" b="0" i="0" u="none" strike="noStrike" cap="none">
                <a:solidFill>
                  <a:srgbClr val="7F7F7F"/>
                </a:solidFill>
                <a:latin typeface="Calibri"/>
                <a:ea typeface="Calibri"/>
                <a:cs typeface="Calibri"/>
                <a:sym typeface="Calibri"/>
              </a:defRPr>
            </a:lvl4pPr>
            <a:lvl5pPr marL="0" marR="0" lvl="4" indent="0" algn="r" rtl="0">
              <a:spcBef>
                <a:spcPts val="0"/>
              </a:spcBef>
              <a:buNone/>
              <a:defRPr sz="1100" b="0" i="0" u="none" strike="noStrike" cap="none">
                <a:solidFill>
                  <a:srgbClr val="7F7F7F"/>
                </a:solidFill>
                <a:latin typeface="Calibri"/>
                <a:ea typeface="Calibri"/>
                <a:cs typeface="Calibri"/>
                <a:sym typeface="Calibri"/>
              </a:defRPr>
            </a:lvl5pPr>
            <a:lvl6pPr marL="0" marR="0" lvl="5" indent="0" algn="r" rtl="0">
              <a:spcBef>
                <a:spcPts val="0"/>
              </a:spcBef>
              <a:buNone/>
              <a:defRPr sz="1100" b="0" i="0" u="none" strike="noStrike" cap="none">
                <a:solidFill>
                  <a:srgbClr val="7F7F7F"/>
                </a:solidFill>
                <a:latin typeface="Calibri"/>
                <a:ea typeface="Calibri"/>
                <a:cs typeface="Calibri"/>
                <a:sym typeface="Calibri"/>
              </a:defRPr>
            </a:lvl6pPr>
            <a:lvl7pPr marL="0" marR="0" lvl="6" indent="0" algn="r" rtl="0">
              <a:spcBef>
                <a:spcPts val="0"/>
              </a:spcBef>
              <a:buNone/>
              <a:defRPr sz="1100" b="0" i="0" u="none" strike="noStrike" cap="none">
                <a:solidFill>
                  <a:srgbClr val="7F7F7F"/>
                </a:solidFill>
                <a:latin typeface="Calibri"/>
                <a:ea typeface="Calibri"/>
                <a:cs typeface="Calibri"/>
                <a:sym typeface="Calibri"/>
              </a:defRPr>
            </a:lvl7pPr>
            <a:lvl8pPr marL="0" marR="0" lvl="7" indent="0" algn="r" rtl="0">
              <a:spcBef>
                <a:spcPts val="0"/>
              </a:spcBef>
              <a:buNone/>
              <a:defRPr sz="1100" b="0" i="0" u="none" strike="noStrike" cap="none">
                <a:solidFill>
                  <a:srgbClr val="7F7F7F"/>
                </a:solidFill>
                <a:latin typeface="Calibri"/>
                <a:ea typeface="Calibri"/>
                <a:cs typeface="Calibri"/>
                <a:sym typeface="Calibri"/>
              </a:defRPr>
            </a:lvl8pPr>
            <a:lvl9pPr marL="0" marR="0" lvl="8" indent="0" algn="r" rtl="0">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mailto:ssajjaditorshizi@bcit.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zabbix.com/feature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zabbix.com/"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www.zabbix.com/"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github.com/5tuxnet/courses/blob/main/comp4912/lab5/zabbix-mariadb/docker-compose.yaml" TargetMode="External"/><Relationship Id="rId5" Type="http://schemas.openxmlformats.org/officeDocument/2006/relationships/hyperlink" Target="https://github.com/5tuxnet/courses/blob/main/comp4912/lab5/zabbix-mariadb/docker_install.sh"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www.manageengine.com/network-monitoring/what-is-snmp.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www.manageengine.com/network-monitoring/what-is-snmp.html" TargetMode="Externa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auvik.com/franklyit/blog/network-basics-what-is-snmp/"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auvik.com/franklyit/blog/snmp-trap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rsyslog.com/doc/index.html"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github.com/rsyslog/rsyslog"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docs.aws.amazon.com/AmazonCloudWatch/latest/monitoring/WhatIsCloudWatch.html"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developer.hashicorp.com/terraform/intro"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watch?v=a3vVUiLzm8w"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youtube.com/watch?v=5hycyr-8EKs" TargetMode="External"/><Relationship Id="rId5" Type="http://schemas.openxmlformats.org/officeDocument/2006/relationships/image" Target="../media/image11.png"/><Relationship Id="rId4" Type="http://schemas.openxmlformats.org/officeDocument/2006/relationships/hyperlink" Target="https://www.youtube.com/watch?v=vQSDWa8MlN8" TargetMode="Externa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
        <p:cNvGrpSpPr/>
        <p:nvPr/>
      </p:nvGrpSpPr>
      <p:grpSpPr>
        <a:xfrm>
          <a:off x="0" y="0"/>
          <a:ext cx="0" cy="0"/>
          <a:chOff x="0" y="0"/>
          <a:chExt cx="0" cy="0"/>
        </a:xfrm>
      </p:grpSpPr>
      <p:pic>
        <p:nvPicPr>
          <p:cNvPr id="34" name="Google Shape;34;p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5" name="Google Shape;35;p1"/>
          <p:cNvSpPr/>
          <p:nvPr/>
        </p:nvSpPr>
        <p:spPr>
          <a:xfrm>
            <a:off x="335280" y="387324"/>
            <a:ext cx="590296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smtClean="0">
                <a:solidFill>
                  <a:srgbClr val="003C71"/>
                </a:solidFill>
                <a:latin typeface="Arial"/>
                <a:ea typeface="Arial"/>
                <a:cs typeface="Arial"/>
                <a:sym typeface="Arial"/>
              </a:rPr>
              <a:t>Applied Virtual Networks</a:t>
            </a:r>
            <a:endParaRPr sz="3600" b="1" dirty="0">
              <a:solidFill>
                <a:srgbClr val="003C71"/>
              </a:solidFill>
              <a:latin typeface="Arial"/>
              <a:ea typeface="Arial"/>
              <a:cs typeface="Arial"/>
              <a:sym typeface="Arial"/>
            </a:endParaRPr>
          </a:p>
        </p:txBody>
      </p:sp>
      <p:sp>
        <p:nvSpPr>
          <p:cNvPr id="36" name="Google Shape;36;p1"/>
          <p:cNvSpPr/>
          <p:nvPr/>
        </p:nvSpPr>
        <p:spPr>
          <a:xfrm>
            <a:off x="2226342" y="1033614"/>
            <a:ext cx="228032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smtClean="0">
                <a:solidFill>
                  <a:srgbClr val="003C71"/>
                </a:solidFill>
                <a:latin typeface="Arial"/>
                <a:ea typeface="Arial"/>
                <a:cs typeface="Arial"/>
                <a:sym typeface="Arial"/>
              </a:rPr>
              <a:t>COMP 4912</a:t>
            </a:r>
            <a:endParaRPr sz="2800" b="1" dirty="0">
              <a:solidFill>
                <a:srgbClr val="003C71"/>
              </a:solidFill>
              <a:latin typeface="Arial"/>
              <a:ea typeface="Arial"/>
              <a:cs typeface="Arial"/>
              <a:sym typeface="Arial"/>
            </a:endParaRPr>
          </a:p>
        </p:txBody>
      </p:sp>
      <p:sp>
        <p:nvSpPr>
          <p:cNvPr id="37" name="Google Shape;37;p1"/>
          <p:cNvSpPr/>
          <p:nvPr/>
        </p:nvSpPr>
        <p:spPr>
          <a:xfrm>
            <a:off x="854086" y="2439678"/>
            <a:ext cx="4601103"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003C71"/>
                </a:solidFill>
                <a:latin typeface="Arial"/>
                <a:ea typeface="Arial"/>
                <a:cs typeface="Arial"/>
                <a:sym typeface="Arial"/>
              </a:rPr>
              <a:t>Instructor:</a:t>
            </a:r>
            <a:r>
              <a:rPr lang="en-US" sz="2800" b="1" dirty="0">
                <a:solidFill>
                  <a:srgbClr val="003C71"/>
                </a:solidFill>
                <a:latin typeface="Arial"/>
                <a:ea typeface="Arial"/>
                <a:cs typeface="Arial"/>
                <a:sym typeface="Arial"/>
              </a:rPr>
              <a:t> Dawood Sajjadi </a:t>
            </a:r>
            <a:endParaRPr lang="en-US" sz="2800" b="1" dirty="0" smtClean="0">
              <a:solidFill>
                <a:srgbClr val="003C71"/>
              </a:solidFill>
              <a:latin typeface="Arial"/>
              <a:ea typeface="Arial"/>
              <a:cs typeface="Arial"/>
              <a:sym typeface="Arial"/>
            </a:endParaRPr>
          </a:p>
          <a:p>
            <a:pPr marL="0" marR="0" lvl="0" indent="0" algn="l" rtl="0">
              <a:spcBef>
                <a:spcPts val="0"/>
              </a:spcBef>
              <a:spcAft>
                <a:spcPts val="0"/>
              </a:spcAft>
              <a:buNone/>
            </a:pPr>
            <a:r>
              <a:rPr lang="en-US" sz="2800" b="1" dirty="0">
                <a:solidFill>
                  <a:srgbClr val="003C71"/>
                </a:solidFill>
              </a:rPr>
              <a:t>	</a:t>
            </a:r>
            <a:r>
              <a:rPr lang="en-US" sz="2800" b="1" dirty="0" smtClean="0">
                <a:solidFill>
                  <a:srgbClr val="003C71"/>
                </a:solidFill>
              </a:rPr>
              <a:t>        </a:t>
            </a:r>
            <a:r>
              <a:rPr lang="en-US" sz="2000" dirty="0" smtClean="0">
                <a:solidFill>
                  <a:srgbClr val="003C71"/>
                </a:solidFill>
                <a:latin typeface="Arial"/>
                <a:ea typeface="Arial"/>
                <a:cs typeface="Arial"/>
                <a:sym typeface="Arial"/>
              </a:rPr>
              <a:t>PhD</a:t>
            </a:r>
            <a:r>
              <a:rPr lang="en-US" sz="2000" dirty="0">
                <a:solidFill>
                  <a:srgbClr val="003C71"/>
                </a:solidFill>
                <a:latin typeface="Arial"/>
                <a:ea typeface="Arial"/>
                <a:cs typeface="Arial"/>
                <a:sym typeface="Arial"/>
              </a:rPr>
              <a:t>, SMIEEE, </a:t>
            </a:r>
            <a:r>
              <a:rPr lang="en-US" sz="2000" dirty="0" smtClean="0">
                <a:solidFill>
                  <a:srgbClr val="003C71"/>
                </a:solidFill>
                <a:latin typeface="Arial"/>
                <a:ea typeface="Arial"/>
                <a:cs typeface="Arial"/>
                <a:sym typeface="Arial"/>
              </a:rPr>
              <a:t>CISSP</a:t>
            </a:r>
            <a:endParaRPr dirty="0"/>
          </a:p>
        </p:txBody>
      </p:sp>
      <p:sp>
        <p:nvSpPr>
          <p:cNvPr id="38" name="Google Shape;38;p1"/>
          <p:cNvSpPr/>
          <p:nvPr/>
        </p:nvSpPr>
        <p:spPr>
          <a:xfrm>
            <a:off x="2317558" y="4547847"/>
            <a:ext cx="3019171"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smtClean="0">
                <a:solidFill>
                  <a:srgbClr val="003C71"/>
                </a:solidFill>
                <a:latin typeface="Arial"/>
                <a:ea typeface="Arial"/>
                <a:cs typeface="Arial"/>
                <a:sym typeface="Arial"/>
              </a:rPr>
              <a:t>Winter-Spring 2025</a:t>
            </a:r>
            <a:endParaRPr sz="2400" b="1" dirty="0">
              <a:solidFill>
                <a:srgbClr val="003C71"/>
              </a:solidFill>
              <a:latin typeface="Arial"/>
              <a:ea typeface="Arial"/>
              <a:cs typeface="Arial"/>
              <a:sym typeface="Arial"/>
            </a:endParaRPr>
          </a:p>
        </p:txBody>
      </p:sp>
      <p:sp>
        <p:nvSpPr>
          <p:cNvPr id="40" name="Google Shape;40;p1"/>
          <p:cNvSpPr/>
          <p:nvPr/>
        </p:nvSpPr>
        <p:spPr>
          <a:xfrm>
            <a:off x="2205577" y="3393745"/>
            <a:ext cx="3345714" cy="4308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dirty="0" smtClean="0">
                <a:solidFill>
                  <a:srgbClr val="003C71"/>
                </a:solidFill>
                <a:latin typeface="Arial"/>
                <a:ea typeface="Arial"/>
                <a:cs typeface="Arial"/>
                <a:sym typeface="Arial"/>
                <a:hlinkClick r:id="rId4"/>
              </a:rPr>
              <a:t>ssajjaditorshizi@bcit.ca</a:t>
            </a:r>
            <a:endParaRPr lang="en-US" sz="2200" dirty="0" smtClean="0">
              <a:solidFill>
                <a:srgbClr val="003C71"/>
              </a:solidFill>
              <a:latin typeface="Arial"/>
              <a:ea typeface="Arial"/>
              <a:cs typeface="Arial"/>
              <a:sym typeface="Arial"/>
            </a:endParaRPr>
          </a:p>
        </p:txBody>
      </p:sp>
      <p:sp>
        <p:nvSpPr>
          <p:cNvPr id="41" name="Google Shape;41;p1"/>
          <p:cNvSpPr/>
          <p:nvPr/>
        </p:nvSpPr>
        <p:spPr>
          <a:xfrm>
            <a:off x="2596074" y="5009471"/>
            <a:ext cx="246213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003C71"/>
                </a:solidFill>
                <a:latin typeface="Arial"/>
                <a:ea typeface="Arial"/>
                <a:cs typeface="Arial"/>
                <a:sym typeface="Arial"/>
              </a:rPr>
              <a:t>Week </a:t>
            </a:r>
            <a:r>
              <a:rPr lang="en-US" sz="2400" b="1" dirty="0" smtClean="0">
                <a:solidFill>
                  <a:srgbClr val="003C71"/>
                </a:solidFill>
                <a:latin typeface="Arial"/>
                <a:ea typeface="Arial"/>
                <a:cs typeface="Arial"/>
                <a:sym typeface="Arial"/>
              </a:rPr>
              <a:t>#8</a:t>
            </a:r>
            <a:endParaRPr sz="2400" b="1" dirty="0">
              <a:solidFill>
                <a:srgbClr val="003C71"/>
              </a:solidFill>
              <a:latin typeface="Arial"/>
              <a:ea typeface="Arial"/>
              <a:cs typeface="Arial"/>
              <a:sym typeface="Arial"/>
            </a:endParaRPr>
          </a:p>
        </p:txBody>
      </p:sp>
      <p:pic>
        <p:nvPicPr>
          <p:cNvPr id="2" name="Picture 1"/>
          <p:cNvPicPr>
            <a:picLocks noChangeAspect="1"/>
          </p:cNvPicPr>
          <p:nvPr/>
        </p:nvPicPr>
        <p:blipFill rotWithShape="1">
          <a:blip r:embed="rId5"/>
          <a:srcRect l="29174" t="7943" r="29013"/>
          <a:stretch/>
        </p:blipFill>
        <p:spPr>
          <a:xfrm>
            <a:off x="6688195" y="95205"/>
            <a:ext cx="5243760" cy="6597081"/>
          </a:xfrm>
          <a:prstGeom prst="roundRect">
            <a:avLst>
              <a:gd name="adj" fmla="val 8594"/>
            </a:avLst>
          </a:prstGeom>
          <a:solidFill>
            <a:srgbClr val="FFFFFF">
              <a:shade val="85000"/>
            </a:srgbClr>
          </a:solidFill>
          <a:ln>
            <a:noFill/>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Metrics for Service Monitoring</a:t>
            </a:r>
            <a:endParaRPr sz="3200" b="1" i="0" u="none" strike="noStrike" cap="none" dirty="0">
              <a:solidFill>
                <a:srgbClr val="003C71"/>
              </a:solidFill>
              <a:latin typeface="Arial"/>
              <a:ea typeface="Arial"/>
              <a:cs typeface="Arial"/>
              <a:sym typeface="Arial"/>
            </a:endParaRPr>
          </a:p>
        </p:txBody>
      </p:sp>
      <p:sp>
        <p:nvSpPr>
          <p:cNvPr id="2" name="Rectangle 1"/>
          <p:cNvSpPr/>
          <p:nvPr/>
        </p:nvSpPr>
        <p:spPr>
          <a:xfrm>
            <a:off x="190199" y="907883"/>
            <a:ext cx="11224390" cy="338554"/>
          </a:xfrm>
          <a:prstGeom prst="rect">
            <a:avLst/>
          </a:prstGeom>
        </p:spPr>
        <p:txBody>
          <a:bodyPr wrap="square">
            <a:spAutoFit/>
          </a:bodyPr>
          <a:lstStyle/>
          <a:p>
            <a:r>
              <a:rPr lang="en-US" sz="1600" dirty="0" smtClean="0"/>
              <a:t>There are several known metrics that help to define service</a:t>
            </a:r>
            <a:r>
              <a:rPr lang="en-US" sz="1600" b="1" dirty="0" smtClean="0"/>
              <a:t> </a:t>
            </a:r>
            <a:r>
              <a:rPr lang="en-US" sz="1600" b="1" dirty="0" smtClean="0">
                <a:solidFill>
                  <a:srgbClr val="0070C0"/>
                </a:solidFill>
              </a:rPr>
              <a:t>Reliability</a:t>
            </a:r>
            <a:r>
              <a:rPr lang="en-US" sz="1600" b="1" dirty="0">
                <a:solidFill>
                  <a:srgbClr val="0070C0"/>
                </a:solidFill>
              </a:rPr>
              <a:t>, </a:t>
            </a:r>
            <a:r>
              <a:rPr lang="en-US" sz="1600" b="1" dirty="0" smtClean="0">
                <a:solidFill>
                  <a:srgbClr val="0070C0"/>
                </a:solidFill>
              </a:rPr>
              <a:t>Availability</a:t>
            </a:r>
            <a:r>
              <a:rPr lang="en-US" sz="1600" b="1" dirty="0">
                <a:solidFill>
                  <a:srgbClr val="0070C0"/>
                </a:solidFill>
              </a:rPr>
              <a:t>, and </a:t>
            </a:r>
            <a:r>
              <a:rPr lang="en-US" sz="1600" b="1" dirty="0" smtClean="0">
                <a:solidFill>
                  <a:srgbClr val="0070C0"/>
                </a:solidFill>
              </a:rPr>
              <a:t>Disaster Recovery strategies.</a:t>
            </a:r>
            <a:endParaRPr lang="en-US" sz="1600" dirty="0">
              <a:solidFill>
                <a:srgbClr val="0070C0"/>
              </a:solidFill>
            </a:endParaRPr>
          </a:p>
        </p:txBody>
      </p:sp>
      <p:sp>
        <p:nvSpPr>
          <p:cNvPr id="4" name="Rectangle 3"/>
          <p:cNvSpPr/>
          <p:nvPr/>
        </p:nvSpPr>
        <p:spPr>
          <a:xfrm>
            <a:off x="190199" y="1472469"/>
            <a:ext cx="7472737" cy="769441"/>
          </a:xfrm>
          <a:prstGeom prst="rect">
            <a:avLst/>
          </a:prstGeom>
        </p:spPr>
        <p:txBody>
          <a:bodyPr wrap="square">
            <a:spAutoFit/>
          </a:bodyPr>
          <a:lstStyle/>
          <a:p>
            <a:r>
              <a:rPr lang="en-US" sz="1600" b="1" u="sng" dirty="0">
                <a:solidFill>
                  <a:srgbClr val="FF0000"/>
                </a:solidFill>
              </a:rPr>
              <a:t>SLO (Service Level </a:t>
            </a:r>
            <a:r>
              <a:rPr lang="en-US" sz="1600" b="1" u="sng" dirty="0" smtClean="0">
                <a:solidFill>
                  <a:srgbClr val="FF0000"/>
                </a:solidFill>
              </a:rPr>
              <a:t>Objective)</a:t>
            </a:r>
          </a:p>
          <a:p>
            <a:pPr marL="285750" lvl="2" indent="-285750">
              <a:buFont typeface="Wingdings" panose="05000000000000000000" pitchFamily="2" charset="2"/>
              <a:buChar char="ü"/>
            </a:pPr>
            <a:r>
              <a:rPr lang="en-US" dirty="0" smtClean="0"/>
              <a:t>A </a:t>
            </a:r>
            <a:r>
              <a:rPr lang="en-US" b="1" dirty="0"/>
              <a:t>targeted performance goal</a:t>
            </a:r>
            <a:r>
              <a:rPr lang="en-US" dirty="0"/>
              <a:t> used internally by service teams.</a:t>
            </a:r>
          </a:p>
          <a:p>
            <a:pPr marL="285750" indent="-285750">
              <a:buFont typeface="Wingdings" panose="05000000000000000000" pitchFamily="2" charset="2"/>
              <a:buChar char="ü"/>
            </a:pPr>
            <a:r>
              <a:rPr lang="en-US" dirty="0" smtClean="0"/>
              <a:t>Defines desired </a:t>
            </a:r>
            <a:r>
              <a:rPr lang="en-US" dirty="0"/>
              <a:t>service levels </a:t>
            </a:r>
            <a:r>
              <a:rPr lang="en-US" dirty="0" smtClean="0"/>
              <a:t>(</a:t>
            </a:r>
            <a:r>
              <a:rPr lang="en-US" dirty="0" smtClean="0">
                <a:solidFill>
                  <a:srgbClr val="002060"/>
                </a:solidFill>
              </a:rPr>
              <a:t>Latency &lt; 100ms</a:t>
            </a:r>
            <a:r>
              <a:rPr lang="en-US" dirty="0" smtClean="0"/>
              <a:t>, or </a:t>
            </a:r>
            <a:r>
              <a:rPr lang="en-US" dirty="0" smtClean="0">
                <a:solidFill>
                  <a:srgbClr val="002060"/>
                </a:solidFill>
              </a:rPr>
              <a:t>Uptime &gt; 99.95%</a:t>
            </a:r>
            <a:r>
              <a:rPr lang="en-US" dirty="0" smtClean="0"/>
              <a:t>).</a:t>
            </a:r>
            <a:endParaRPr lang="en-US" dirty="0"/>
          </a:p>
        </p:txBody>
      </p:sp>
      <p:sp>
        <p:nvSpPr>
          <p:cNvPr id="5" name="Rectangle 4"/>
          <p:cNvSpPr/>
          <p:nvPr/>
        </p:nvSpPr>
        <p:spPr>
          <a:xfrm>
            <a:off x="6729572" y="1472469"/>
            <a:ext cx="6096000" cy="984885"/>
          </a:xfrm>
          <a:prstGeom prst="rect">
            <a:avLst/>
          </a:prstGeom>
        </p:spPr>
        <p:txBody>
          <a:bodyPr>
            <a:spAutoFit/>
          </a:bodyPr>
          <a:lstStyle/>
          <a:p>
            <a:r>
              <a:rPr lang="en-US" sz="1600" b="1" u="sng" dirty="0">
                <a:solidFill>
                  <a:srgbClr val="FF0000"/>
                </a:solidFill>
              </a:rPr>
              <a:t>SLA (Service Level Agreement)</a:t>
            </a:r>
            <a:endParaRPr lang="en-US" sz="1600" u="sng" dirty="0">
              <a:solidFill>
                <a:srgbClr val="FF0000"/>
              </a:solidFill>
            </a:endParaRPr>
          </a:p>
          <a:p>
            <a:pPr marL="285750" indent="-285750">
              <a:buFont typeface="Wingdings" panose="05000000000000000000" pitchFamily="2" charset="2"/>
              <a:buChar char="ü"/>
            </a:pPr>
            <a:r>
              <a:rPr lang="en-US" dirty="0"/>
              <a:t>A </a:t>
            </a:r>
            <a:r>
              <a:rPr lang="en-US" b="1" dirty="0"/>
              <a:t>formal contract</a:t>
            </a:r>
            <a:r>
              <a:rPr lang="en-US" dirty="0"/>
              <a:t> between a service provider and a customer.</a:t>
            </a:r>
          </a:p>
          <a:p>
            <a:pPr marL="285750" indent="-285750">
              <a:buFont typeface="Wingdings" panose="05000000000000000000" pitchFamily="2" charset="2"/>
              <a:buChar char="ü"/>
            </a:pPr>
            <a:r>
              <a:rPr lang="en-US" dirty="0"/>
              <a:t>Defines </a:t>
            </a:r>
            <a:r>
              <a:rPr lang="en-US" b="1" dirty="0"/>
              <a:t>minimum service guarantees</a:t>
            </a:r>
            <a:r>
              <a:rPr lang="en-US" dirty="0"/>
              <a:t> (e.g., </a:t>
            </a:r>
            <a:r>
              <a:rPr lang="en-US" dirty="0" smtClean="0"/>
              <a:t>99.99% </a:t>
            </a:r>
            <a:r>
              <a:rPr lang="en-US" dirty="0"/>
              <a:t>uptime).</a:t>
            </a:r>
          </a:p>
          <a:p>
            <a:pPr marL="285750" indent="-285750">
              <a:buFont typeface="Wingdings" panose="05000000000000000000" pitchFamily="2" charset="2"/>
              <a:buChar char="ü"/>
            </a:pPr>
            <a:r>
              <a:rPr lang="en-US" dirty="0"/>
              <a:t>Includes </a:t>
            </a:r>
            <a:r>
              <a:rPr lang="en-US" b="1" dirty="0"/>
              <a:t>penalties</a:t>
            </a:r>
            <a:r>
              <a:rPr lang="en-US" dirty="0"/>
              <a:t> if the provider fails to meet </a:t>
            </a:r>
            <a:r>
              <a:rPr lang="en-US" dirty="0" smtClean="0"/>
              <a:t>commitments.</a:t>
            </a:r>
            <a:endParaRPr lang="en-US" dirty="0"/>
          </a:p>
        </p:txBody>
      </p:sp>
      <p:pic>
        <p:nvPicPr>
          <p:cNvPr id="12" name="Picture 11"/>
          <p:cNvPicPr>
            <a:picLocks noChangeAspect="1"/>
          </p:cNvPicPr>
          <p:nvPr/>
        </p:nvPicPr>
        <p:blipFill>
          <a:blip r:embed="rId4"/>
          <a:stretch>
            <a:fillRect/>
          </a:stretch>
        </p:blipFill>
        <p:spPr>
          <a:xfrm>
            <a:off x="1417834" y="2632238"/>
            <a:ext cx="6498155" cy="3910394"/>
          </a:xfrm>
          <a:prstGeom prst="rect">
            <a:avLst/>
          </a:prstGeom>
        </p:spPr>
      </p:pic>
      <p:sp>
        <p:nvSpPr>
          <p:cNvPr id="6" name="Rectangle 5"/>
          <p:cNvSpPr/>
          <p:nvPr/>
        </p:nvSpPr>
        <p:spPr>
          <a:xfrm>
            <a:off x="7376258" y="2632238"/>
            <a:ext cx="4815742" cy="1061829"/>
          </a:xfrm>
          <a:prstGeom prst="rect">
            <a:avLst/>
          </a:prstGeom>
        </p:spPr>
        <p:txBody>
          <a:bodyPr wrap="none">
            <a:spAutoFit/>
          </a:bodyPr>
          <a:lstStyle/>
          <a:p>
            <a:pPr marL="285750" indent="-285750">
              <a:lnSpc>
                <a:spcPct val="150000"/>
              </a:lnSpc>
              <a:buFont typeface="Wingdings" panose="05000000000000000000" pitchFamily="2" charset="2"/>
              <a:buChar char="ü"/>
            </a:pPr>
            <a:r>
              <a:rPr lang="en-US" b="1" dirty="0" smtClean="0">
                <a:solidFill>
                  <a:srgbClr val="0070C0"/>
                </a:solidFill>
              </a:rPr>
              <a:t>SLI:</a:t>
            </a:r>
            <a:r>
              <a:rPr lang="en-US" dirty="0" smtClean="0"/>
              <a:t> current </a:t>
            </a:r>
            <a:r>
              <a:rPr lang="en-US" dirty="0"/>
              <a:t>measured API latency </a:t>
            </a:r>
            <a:r>
              <a:rPr lang="en-US" dirty="0" smtClean="0"/>
              <a:t>is </a:t>
            </a:r>
            <a:r>
              <a:rPr lang="en-US" b="1" dirty="0" smtClean="0"/>
              <a:t>160ms</a:t>
            </a:r>
            <a:endParaRPr lang="en-US" b="1" dirty="0" smtClean="0"/>
          </a:p>
          <a:p>
            <a:pPr marL="285750" indent="-285750">
              <a:lnSpc>
                <a:spcPct val="150000"/>
              </a:lnSpc>
              <a:buFont typeface="Wingdings" panose="05000000000000000000" pitchFamily="2" charset="2"/>
              <a:buChar char="ü"/>
            </a:pPr>
            <a:r>
              <a:rPr lang="en-US" b="1" dirty="0" smtClean="0">
                <a:solidFill>
                  <a:srgbClr val="0070C0"/>
                </a:solidFill>
              </a:rPr>
              <a:t>SLO:</a:t>
            </a:r>
            <a:r>
              <a:rPr lang="en-US" b="1" dirty="0" smtClean="0"/>
              <a:t> internal target latency </a:t>
            </a:r>
            <a:r>
              <a:rPr lang="en-US" b="1" dirty="0" smtClean="0">
                <a:solidFill>
                  <a:srgbClr val="FF0000"/>
                </a:solidFill>
              </a:rPr>
              <a:t>&lt; </a:t>
            </a:r>
            <a:r>
              <a:rPr lang="en-US" b="1" dirty="0" smtClean="0">
                <a:solidFill>
                  <a:srgbClr val="FF0000"/>
                </a:solidFill>
              </a:rPr>
              <a:t>150ms</a:t>
            </a:r>
          </a:p>
          <a:p>
            <a:pPr marL="285750" indent="-285750">
              <a:lnSpc>
                <a:spcPct val="150000"/>
              </a:lnSpc>
              <a:buFont typeface="Wingdings" panose="05000000000000000000" pitchFamily="2" charset="2"/>
              <a:buChar char="ü"/>
            </a:pPr>
            <a:r>
              <a:rPr lang="en-US" b="1" dirty="0" smtClean="0">
                <a:solidFill>
                  <a:srgbClr val="0070C0"/>
                </a:solidFill>
              </a:rPr>
              <a:t>SLA:</a:t>
            </a:r>
            <a:r>
              <a:rPr lang="en-US" b="1" dirty="0" smtClean="0">
                <a:solidFill>
                  <a:srgbClr val="FF0000"/>
                </a:solidFill>
              </a:rPr>
              <a:t> </a:t>
            </a:r>
            <a:r>
              <a:rPr lang="en-US" dirty="0" smtClean="0">
                <a:solidFill>
                  <a:schemeClr val="tx1"/>
                </a:solidFill>
              </a:rPr>
              <a:t>guaranteed </a:t>
            </a:r>
            <a:r>
              <a:rPr lang="en-US" dirty="0" smtClean="0">
                <a:solidFill>
                  <a:schemeClr val="tx1"/>
                </a:solidFill>
              </a:rPr>
              <a:t>max latency to customer is </a:t>
            </a:r>
            <a:r>
              <a:rPr lang="en-US" b="1" dirty="0" smtClean="0">
                <a:solidFill>
                  <a:schemeClr val="tx1"/>
                </a:solidFill>
              </a:rPr>
              <a:t>&lt; </a:t>
            </a:r>
            <a:r>
              <a:rPr lang="en-US" b="1" dirty="0" smtClean="0">
                <a:solidFill>
                  <a:schemeClr val="tx1"/>
                </a:solidFill>
              </a:rPr>
              <a:t>170ms</a:t>
            </a:r>
            <a:endParaRPr lang="en-US" b="1" dirty="0">
              <a:solidFill>
                <a:schemeClr val="tx1"/>
              </a:solidFill>
            </a:endParaRPr>
          </a:p>
        </p:txBody>
      </p:sp>
      <p:sp>
        <p:nvSpPr>
          <p:cNvPr id="7" name="Rectangle 6"/>
          <p:cNvSpPr/>
          <p:nvPr/>
        </p:nvSpPr>
        <p:spPr>
          <a:xfrm>
            <a:off x="7662936" y="3591771"/>
            <a:ext cx="4721164" cy="307777"/>
          </a:xfrm>
          <a:prstGeom prst="rect">
            <a:avLst/>
          </a:prstGeom>
        </p:spPr>
        <p:txBody>
          <a:bodyPr wrap="none">
            <a:spAutoFit/>
          </a:bodyPr>
          <a:lstStyle/>
          <a:p>
            <a:r>
              <a:rPr lang="en-US" dirty="0" smtClean="0">
                <a:solidFill>
                  <a:schemeClr val="tx1"/>
                </a:solidFill>
              </a:rPr>
              <a:t>There will be a penalty &amp; legal action for breach of SLA</a:t>
            </a:r>
            <a:endParaRPr lang="en-US" dirty="0"/>
          </a:p>
        </p:txBody>
      </p:sp>
      <p:pic>
        <p:nvPicPr>
          <p:cNvPr id="8" name="Picture 7"/>
          <p:cNvPicPr>
            <a:picLocks noChangeAspect="1"/>
          </p:cNvPicPr>
          <p:nvPr/>
        </p:nvPicPr>
        <p:blipFill rotWithShape="1">
          <a:blip r:embed="rId5"/>
          <a:srcRect l="7703" r="17834" b="11370"/>
          <a:stretch/>
        </p:blipFill>
        <p:spPr>
          <a:xfrm>
            <a:off x="8229599" y="4160180"/>
            <a:ext cx="3472667" cy="2240268"/>
          </a:xfrm>
          <a:prstGeom prst="rect">
            <a:avLst/>
          </a:prstGeom>
        </p:spPr>
      </p:pic>
    </p:spTree>
    <p:extLst>
      <p:ext uri="{BB962C8B-B14F-4D97-AF65-F5344CB8AC3E}">
        <p14:creationId xmlns:p14="http://schemas.microsoft.com/office/powerpoint/2010/main" val="33472500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72453" y="998347"/>
            <a:ext cx="3188693" cy="461665"/>
          </a:xfrm>
          <a:prstGeom prst="rect">
            <a:avLst/>
          </a:prstGeom>
        </p:spPr>
        <p:txBody>
          <a:bodyPr wrap="none">
            <a:spAutoFit/>
          </a:bodyPr>
          <a:lstStyle/>
          <a:p>
            <a:r>
              <a:rPr lang="en-US" sz="2400" b="1" dirty="0">
                <a:solidFill>
                  <a:srgbClr val="FF0000"/>
                </a:solidFill>
                <a:latin typeface="Arial" panose="020B0604020202020204" pitchFamily="34" charset="0"/>
                <a:cs typeface="Arial" panose="020B0604020202020204" pitchFamily="34" charset="0"/>
              </a:rPr>
              <a:t>Four Golden Signals</a:t>
            </a:r>
          </a:p>
        </p:txBody>
      </p:sp>
      <p:pic>
        <p:nvPicPr>
          <p:cNvPr id="4" name="Picture 3"/>
          <p:cNvPicPr>
            <a:picLocks noChangeAspect="1"/>
          </p:cNvPicPr>
          <p:nvPr/>
        </p:nvPicPr>
        <p:blipFill>
          <a:blip r:embed="rId4"/>
          <a:stretch>
            <a:fillRect/>
          </a:stretch>
        </p:blipFill>
        <p:spPr>
          <a:xfrm>
            <a:off x="172453" y="1909739"/>
            <a:ext cx="6360694" cy="3971360"/>
          </a:xfrm>
          <a:prstGeom prst="rect">
            <a:avLst/>
          </a:prstGeom>
        </p:spPr>
      </p:pic>
      <p:pic>
        <p:nvPicPr>
          <p:cNvPr id="5" name="Picture 4"/>
          <p:cNvPicPr>
            <a:picLocks noChangeAspect="1"/>
          </p:cNvPicPr>
          <p:nvPr/>
        </p:nvPicPr>
        <p:blipFill rotWithShape="1">
          <a:blip r:embed="rId5"/>
          <a:srcRect r="72230"/>
          <a:stretch/>
        </p:blipFill>
        <p:spPr>
          <a:xfrm>
            <a:off x="10646470" y="1229179"/>
            <a:ext cx="1545530" cy="2101335"/>
          </a:xfrm>
          <a:prstGeom prst="rect">
            <a:avLst/>
          </a:prstGeom>
        </p:spPr>
      </p:pic>
      <p:pic>
        <p:nvPicPr>
          <p:cNvPr id="6" name="Picture 5"/>
          <p:cNvPicPr>
            <a:picLocks noChangeAspect="1"/>
          </p:cNvPicPr>
          <p:nvPr/>
        </p:nvPicPr>
        <p:blipFill rotWithShape="1">
          <a:blip r:embed="rId5"/>
          <a:srcRect l="70447"/>
          <a:stretch/>
        </p:blipFill>
        <p:spPr>
          <a:xfrm>
            <a:off x="7591892" y="3895419"/>
            <a:ext cx="1644787" cy="2101335"/>
          </a:xfrm>
          <a:prstGeom prst="rect">
            <a:avLst/>
          </a:prstGeom>
        </p:spPr>
      </p:pic>
      <p:pic>
        <p:nvPicPr>
          <p:cNvPr id="7" name="Picture 6"/>
          <p:cNvPicPr>
            <a:picLocks noChangeAspect="1"/>
          </p:cNvPicPr>
          <p:nvPr/>
        </p:nvPicPr>
        <p:blipFill rotWithShape="1">
          <a:blip r:embed="rId5"/>
          <a:srcRect l="35066" r="37047"/>
          <a:stretch/>
        </p:blipFill>
        <p:spPr>
          <a:xfrm>
            <a:off x="9116397" y="2668245"/>
            <a:ext cx="1552074" cy="2101335"/>
          </a:xfrm>
          <a:prstGeom prst="rect">
            <a:avLst/>
          </a:prstGeom>
        </p:spPr>
      </p:pic>
      <p:sp>
        <p:nvSpPr>
          <p:cNvPr id="8" name="Right Arrow 7"/>
          <p:cNvSpPr/>
          <p:nvPr/>
        </p:nvSpPr>
        <p:spPr>
          <a:xfrm>
            <a:off x="6882293" y="2464240"/>
            <a:ext cx="1707515" cy="685800"/>
          </a:xfrm>
          <a:prstGeom prst="rightArrow">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Metrics for Service Monitoring</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355988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3" name="Picture 2"/>
          <p:cNvPicPr>
            <a:picLocks noChangeAspect="1"/>
          </p:cNvPicPr>
          <p:nvPr/>
        </p:nvPicPr>
        <p:blipFill>
          <a:blip r:embed="rId4"/>
          <a:stretch>
            <a:fillRect/>
          </a:stretch>
        </p:blipFill>
        <p:spPr>
          <a:xfrm>
            <a:off x="2342508" y="2200806"/>
            <a:ext cx="8157681" cy="4559208"/>
          </a:xfrm>
          <a:prstGeom prst="rect">
            <a:avLst/>
          </a:prstGeom>
        </p:spPr>
      </p:pic>
      <p:sp>
        <p:nvSpPr>
          <p:cNvPr id="4" name="Rectangle 3"/>
          <p:cNvSpPr/>
          <p:nvPr/>
        </p:nvSpPr>
        <p:spPr>
          <a:xfrm>
            <a:off x="832204" y="825320"/>
            <a:ext cx="7823644" cy="707886"/>
          </a:xfrm>
          <a:prstGeom prst="rect">
            <a:avLst/>
          </a:prstGeom>
        </p:spPr>
        <p:txBody>
          <a:bodyPr wrap="square">
            <a:spAutoFit/>
          </a:bodyPr>
          <a:lstStyle/>
          <a:p>
            <a:r>
              <a:rPr lang="en-US" sz="2000" b="1" dirty="0" smtClean="0"/>
              <a:t>Zabbix</a:t>
            </a:r>
            <a:r>
              <a:rPr lang="en-US" sz="2000" dirty="0" smtClean="0"/>
              <a:t> </a:t>
            </a:r>
            <a:r>
              <a:rPr lang="en-US" sz="2000" dirty="0"/>
              <a:t>is an open-source, enterprise-level monitoring solution that provides real-time insights into networks, servers, and applications</a:t>
            </a:r>
            <a:r>
              <a:rPr lang="en-US" sz="2000" dirty="0" smtClean="0"/>
              <a:t>.</a:t>
            </a:r>
            <a:endParaRPr lang="en-US" sz="2000" dirty="0"/>
          </a:p>
        </p:txBody>
      </p:sp>
      <p:pic>
        <p:nvPicPr>
          <p:cNvPr id="5" name="Picture 4"/>
          <p:cNvPicPr>
            <a:picLocks noChangeAspect="1"/>
          </p:cNvPicPr>
          <p:nvPr/>
        </p:nvPicPr>
        <p:blipFill>
          <a:blip r:embed="rId5"/>
          <a:stretch>
            <a:fillRect/>
          </a:stretch>
        </p:blipFill>
        <p:spPr>
          <a:xfrm>
            <a:off x="9620035" y="297308"/>
            <a:ext cx="2174697" cy="570858"/>
          </a:xfrm>
          <a:prstGeom prst="rect">
            <a:avLst/>
          </a:prstGeom>
        </p:spPr>
      </p:pic>
      <p:sp>
        <p:nvSpPr>
          <p:cNvPr id="7"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Monitoring an IT Infrastructure</a:t>
            </a:r>
            <a:endParaRPr sz="3200" b="1" i="0" u="none" strike="noStrike" cap="none" dirty="0">
              <a:solidFill>
                <a:srgbClr val="003C71"/>
              </a:solidFill>
              <a:latin typeface="Arial"/>
              <a:ea typeface="Arial"/>
              <a:cs typeface="Arial"/>
              <a:sym typeface="Arial"/>
            </a:endParaRPr>
          </a:p>
        </p:txBody>
      </p:sp>
      <p:sp>
        <p:nvSpPr>
          <p:cNvPr id="6" name="Rectangle 5"/>
          <p:cNvSpPr/>
          <p:nvPr/>
        </p:nvSpPr>
        <p:spPr>
          <a:xfrm>
            <a:off x="9570504" y="911112"/>
            <a:ext cx="2398413" cy="338554"/>
          </a:xfrm>
          <a:prstGeom prst="rect">
            <a:avLst/>
          </a:prstGeom>
        </p:spPr>
        <p:txBody>
          <a:bodyPr wrap="none">
            <a:spAutoFit/>
          </a:bodyPr>
          <a:lstStyle/>
          <a:p>
            <a:r>
              <a:rPr lang="en-US" sz="1600" dirty="0">
                <a:hlinkClick r:id="rId6"/>
              </a:rPr>
              <a:t>https://</a:t>
            </a:r>
            <a:r>
              <a:rPr lang="en-US" sz="1600" dirty="0" smtClean="0">
                <a:hlinkClick r:id="rId6"/>
              </a:rPr>
              <a:t>www.zabbix.com</a:t>
            </a:r>
            <a:r>
              <a:rPr lang="en-US" sz="1600" dirty="0" smtClean="0"/>
              <a:t> </a:t>
            </a:r>
            <a:endParaRPr lang="en-US" sz="1600" dirty="0"/>
          </a:p>
        </p:txBody>
      </p:sp>
      <p:sp>
        <p:nvSpPr>
          <p:cNvPr id="2" name="Rectangle 1"/>
          <p:cNvSpPr/>
          <p:nvPr/>
        </p:nvSpPr>
        <p:spPr>
          <a:xfrm>
            <a:off x="7435440" y="1816745"/>
            <a:ext cx="3198311" cy="338554"/>
          </a:xfrm>
          <a:prstGeom prst="rect">
            <a:avLst/>
          </a:prstGeom>
        </p:spPr>
        <p:txBody>
          <a:bodyPr wrap="none">
            <a:spAutoFit/>
          </a:bodyPr>
          <a:lstStyle/>
          <a:p>
            <a:r>
              <a:rPr lang="en-US" sz="1600" dirty="0">
                <a:hlinkClick r:id="rId7"/>
              </a:rPr>
              <a:t>https://</a:t>
            </a:r>
            <a:r>
              <a:rPr lang="en-US" sz="1600" dirty="0" smtClean="0">
                <a:hlinkClick r:id="rId7"/>
              </a:rPr>
              <a:t>www.zabbix.com/features</a:t>
            </a:r>
            <a:r>
              <a:rPr lang="en-US" sz="1600" dirty="0" smtClean="0"/>
              <a:t> </a:t>
            </a:r>
            <a:endParaRPr lang="en-US" sz="1600" dirty="0"/>
          </a:p>
        </p:txBody>
      </p:sp>
      <p:sp>
        <p:nvSpPr>
          <p:cNvPr id="8" name="Rectangle 7"/>
          <p:cNvSpPr/>
          <p:nvPr/>
        </p:nvSpPr>
        <p:spPr>
          <a:xfrm>
            <a:off x="832204" y="1818951"/>
            <a:ext cx="6829114" cy="338554"/>
          </a:xfrm>
          <a:prstGeom prst="rect">
            <a:avLst/>
          </a:prstGeom>
        </p:spPr>
        <p:txBody>
          <a:bodyPr wrap="none">
            <a:spAutoFit/>
          </a:bodyPr>
          <a:lstStyle/>
          <a:p>
            <a:r>
              <a:rPr lang="en-US" sz="1600" dirty="0" smtClean="0"/>
              <a:t>Let’s visit this link to get a better understanding about Zabbix features </a:t>
            </a:r>
            <a:r>
              <a:rPr lang="en-US" sz="1600" dirty="0" smtClean="0">
                <a:sym typeface="Wingdings" panose="05000000000000000000" pitchFamily="2" charset="2"/>
              </a:rPr>
              <a:t></a:t>
            </a:r>
            <a:r>
              <a:rPr lang="en-US" sz="1600" dirty="0" smtClean="0"/>
              <a:t> </a:t>
            </a:r>
            <a:endParaRPr lang="en-US" sz="1600" dirty="0"/>
          </a:p>
        </p:txBody>
      </p:sp>
    </p:spTree>
    <p:extLst>
      <p:ext uri="{BB962C8B-B14F-4D97-AF65-F5344CB8AC3E}">
        <p14:creationId xmlns:p14="http://schemas.microsoft.com/office/powerpoint/2010/main" val="3445790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5" name="Picture 4"/>
          <p:cNvPicPr>
            <a:picLocks noChangeAspect="1"/>
          </p:cNvPicPr>
          <p:nvPr/>
        </p:nvPicPr>
        <p:blipFill>
          <a:blip r:embed="rId4"/>
          <a:stretch>
            <a:fillRect/>
          </a:stretch>
        </p:blipFill>
        <p:spPr>
          <a:xfrm>
            <a:off x="9620035" y="297308"/>
            <a:ext cx="2174697" cy="570858"/>
          </a:xfrm>
          <a:prstGeom prst="rect">
            <a:avLst/>
          </a:prstGeom>
        </p:spPr>
      </p:pic>
      <p:sp>
        <p:nvSpPr>
          <p:cNvPr id="7"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Monitoring an IT Infrastructure</a:t>
            </a:r>
            <a:endParaRPr sz="3200" b="1" i="0" u="none" strike="noStrike" cap="none" dirty="0">
              <a:solidFill>
                <a:srgbClr val="003C71"/>
              </a:solidFill>
              <a:latin typeface="Arial"/>
              <a:ea typeface="Arial"/>
              <a:cs typeface="Arial"/>
              <a:sym typeface="Arial"/>
            </a:endParaRPr>
          </a:p>
        </p:txBody>
      </p:sp>
      <p:sp>
        <p:nvSpPr>
          <p:cNvPr id="6" name="Rectangle 5"/>
          <p:cNvSpPr/>
          <p:nvPr/>
        </p:nvSpPr>
        <p:spPr>
          <a:xfrm>
            <a:off x="9570504" y="911112"/>
            <a:ext cx="2398413" cy="338554"/>
          </a:xfrm>
          <a:prstGeom prst="rect">
            <a:avLst/>
          </a:prstGeom>
        </p:spPr>
        <p:txBody>
          <a:bodyPr wrap="none">
            <a:spAutoFit/>
          </a:bodyPr>
          <a:lstStyle/>
          <a:p>
            <a:r>
              <a:rPr lang="en-US" sz="1600" dirty="0">
                <a:hlinkClick r:id="rId5"/>
              </a:rPr>
              <a:t>https://</a:t>
            </a:r>
            <a:r>
              <a:rPr lang="en-US" sz="1600" dirty="0" smtClean="0">
                <a:hlinkClick r:id="rId5"/>
              </a:rPr>
              <a:t>www.zabbix.com</a:t>
            </a:r>
            <a:r>
              <a:rPr lang="en-US" sz="1600" dirty="0" smtClean="0"/>
              <a:t> </a:t>
            </a:r>
            <a:endParaRPr lang="en-US" sz="1600" dirty="0"/>
          </a:p>
        </p:txBody>
      </p:sp>
      <p:pic>
        <p:nvPicPr>
          <p:cNvPr id="12" name="Picture 11"/>
          <p:cNvPicPr>
            <a:picLocks noChangeAspect="1"/>
          </p:cNvPicPr>
          <p:nvPr/>
        </p:nvPicPr>
        <p:blipFill>
          <a:blip r:embed="rId6"/>
          <a:stretch>
            <a:fillRect/>
          </a:stretch>
        </p:blipFill>
        <p:spPr>
          <a:xfrm>
            <a:off x="1796903" y="1208289"/>
            <a:ext cx="9639430" cy="5437060"/>
          </a:xfrm>
          <a:prstGeom prst="rect">
            <a:avLst/>
          </a:prstGeom>
        </p:spPr>
      </p:pic>
      <p:sp>
        <p:nvSpPr>
          <p:cNvPr id="11" name="Rectangle 10"/>
          <p:cNvSpPr/>
          <p:nvPr/>
        </p:nvSpPr>
        <p:spPr>
          <a:xfrm>
            <a:off x="266164" y="911112"/>
            <a:ext cx="2629246" cy="461665"/>
          </a:xfrm>
          <a:prstGeom prst="rect">
            <a:avLst/>
          </a:prstGeom>
        </p:spPr>
        <p:txBody>
          <a:bodyPr wrap="none">
            <a:spAutoFit/>
          </a:bodyPr>
          <a:lstStyle/>
          <a:p>
            <a:r>
              <a:rPr lang="en-US" sz="2400" b="1" dirty="0" smtClean="0">
                <a:solidFill>
                  <a:srgbClr val="FF0000"/>
                </a:solidFill>
                <a:latin typeface="Arial" panose="020B0604020202020204" pitchFamily="34" charset="0"/>
                <a:cs typeface="Arial" panose="020B0604020202020204" pitchFamily="34" charset="0"/>
              </a:rPr>
              <a:t>Zabbix Structure</a:t>
            </a:r>
            <a:endParaRPr lang="en-US" sz="2400" b="1" dirty="0">
              <a:solidFill>
                <a:srgbClr val="FF0000"/>
              </a:solidFill>
              <a:latin typeface="Arial" panose="020B0604020202020204" pitchFamily="34" charset="0"/>
              <a:cs typeface="Arial" panose="020B0604020202020204" pitchFamily="34" charset="0"/>
            </a:endParaRPr>
          </a:p>
        </p:txBody>
      </p:sp>
      <p:sp>
        <p:nvSpPr>
          <p:cNvPr id="13" name="Rounded Rectangle 12"/>
          <p:cNvSpPr/>
          <p:nvPr/>
        </p:nvSpPr>
        <p:spPr>
          <a:xfrm>
            <a:off x="3327990" y="3338623"/>
            <a:ext cx="1392865" cy="1775637"/>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063723" y="5573088"/>
            <a:ext cx="1985124" cy="1072261"/>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8948690" y="1776104"/>
            <a:ext cx="1939050" cy="701282"/>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986129" y="3338623"/>
            <a:ext cx="1180215" cy="1169582"/>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35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grpSp>
        <p:nvGrpSpPr>
          <p:cNvPr id="3" name="Google Shape;444;p99"/>
          <p:cNvGrpSpPr/>
          <p:nvPr/>
        </p:nvGrpSpPr>
        <p:grpSpPr>
          <a:xfrm>
            <a:off x="8714175" y="346157"/>
            <a:ext cx="3107708" cy="916808"/>
            <a:chOff x="77281" y="94146"/>
            <a:chExt cx="3107708" cy="916808"/>
          </a:xfrm>
        </p:grpSpPr>
        <p:pic>
          <p:nvPicPr>
            <p:cNvPr id="4" name="Google Shape;445;p99"/>
            <p:cNvPicPr preferRelativeResize="0"/>
            <p:nvPr/>
          </p:nvPicPr>
          <p:blipFill rotWithShape="1">
            <a:blip r:embed="rId4">
              <a:alphaModFix/>
            </a:blip>
            <a:srcRect l="16091" t="28174" r="14843" b="25981"/>
            <a:stretch/>
          </p:blipFill>
          <p:spPr>
            <a:xfrm>
              <a:off x="77281" y="94146"/>
              <a:ext cx="3107708" cy="916808"/>
            </a:xfrm>
            <a:prstGeom prst="rect">
              <a:avLst/>
            </a:prstGeom>
            <a:noFill/>
            <a:ln>
              <a:noFill/>
            </a:ln>
          </p:spPr>
        </p:pic>
        <p:sp>
          <p:nvSpPr>
            <p:cNvPr id="5" name="Google Shape;446;p99"/>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1</a:t>
              </a:r>
              <a:endParaRPr sz="2400" b="1" i="0" u="none" strike="noStrike" cap="none">
                <a:solidFill>
                  <a:schemeClr val="lt1"/>
                </a:solidFill>
                <a:latin typeface="Arial"/>
                <a:ea typeface="Arial"/>
                <a:cs typeface="Arial"/>
                <a:sym typeface="Arial"/>
              </a:endParaRPr>
            </a:p>
          </p:txBody>
        </p:sp>
      </p:grpSp>
      <p:sp>
        <p:nvSpPr>
          <p:cNvPr id="6" name="Google Shape;147;p10"/>
          <p:cNvSpPr/>
          <p:nvPr/>
        </p:nvSpPr>
        <p:spPr>
          <a:xfrm>
            <a:off x="231296" y="76761"/>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Create a Zabbix Container</a:t>
            </a:r>
            <a:endParaRPr sz="3200" b="1" i="0" u="none" strike="noStrike" cap="none" dirty="0">
              <a:solidFill>
                <a:srgbClr val="003C71"/>
              </a:solidFill>
              <a:latin typeface="Arial"/>
              <a:ea typeface="Arial"/>
              <a:cs typeface="Arial"/>
              <a:sym typeface="Arial"/>
            </a:endParaRPr>
          </a:p>
        </p:txBody>
      </p:sp>
      <p:sp>
        <p:nvSpPr>
          <p:cNvPr id="2" name="TextBox 1"/>
          <p:cNvSpPr txBox="1"/>
          <p:nvPr/>
        </p:nvSpPr>
        <p:spPr>
          <a:xfrm>
            <a:off x="231296" y="1398952"/>
            <a:ext cx="12290544" cy="3785652"/>
          </a:xfrm>
          <a:prstGeom prst="rect">
            <a:avLst/>
          </a:prstGeom>
          <a:noFill/>
        </p:spPr>
        <p:txBody>
          <a:bodyPr wrap="none" rtlCol="0">
            <a:spAutoFit/>
          </a:bodyPr>
          <a:lstStyle/>
          <a:p>
            <a:pPr marL="342900" indent="-342900">
              <a:buAutoNum type="arabicPeriod"/>
            </a:pPr>
            <a:r>
              <a:rPr lang="en-US" sz="1600" dirty="0" smtClean="0"/>
              <a:t>Install </a:t>
            </a:r>
            <a:r>
              <a:rPr lang="en-US" sz="1600" b="1" dirty="0" err="1" smtClean="0"/>
              <a:t>docker</a:t>
            </a:r>
            <a:r>
              <a:rPr lang="en-US" sz="1600" dirty="0" smtClean="0"/>
              <a:t> and </a:t>
            </a:r>
            <a:r>
              <a:rPr lang="en-US" sz="1600" b="1" dirty="0" err="1" smtClean="0"/>
              <a:t>docker</a:t>
            </a:r>
            <a:r>
              <a:rPr lang="en-US" sz="1600" b="1" dirty="0" smtClean="0"/>
              <a:t> compose </a:t>
            </a:r>
            <a:r>
              <a:rPr lang="en-US" sz="1600" dirty="0" smtClean="0"/>
              <a:t>on </a:t>
            </a:r>
            <a:r>
              <a:rPr lang="en-US" sz="1600" dirty="0"/>
              <a:t>your Linux VM.</a:t>
            </a:r>
            <a:br>
              <a:rPr lang="en-US" sz="1600" dirty="0"/>
            </a:br>
            <a:r>
              <a:rPr lang="en-US" sz="1600" dirty="0">
                <a:hlinkClick r:id="rId5"/>
              </a:rPr>
              <a:t>https://</a:t>
            </a:r>
            <a:r>
              <a:rPr lang="en-US" sz="1600" dirty="0" smtClean="0">
                <a:hlinkClick r:id="rId5"/>
              </a:rPr>
              <a:t>github.com/5tuxnet/courses/blob/main/comp4912/lab5/zabbix-mariadb/docker_install.sh</a:t>
            </a:r>
            <a:r>
              <a:rPr lang="en-US" sz="1600" dirty="0" smtClean="0"/>
              <a:t> </a:t>
            </a:r>
            <a:endParaRPr lang="en-US" sz="1600" dirty="0"/>
          </a:p>
          <a:p>
            <a:pPr marL="342900" indent="-342900">
              <a:buAutoNum type="arabicPeriod"/>
            </a:pPr>
            <a:endParaRPr lang="en-US" sz="1600" dirty="0" smtClean="0"/>
          </a:p>
          <a:p>
            <a:pPr marL="342900" indent="-342900">
              <a:buAutoNum type="arabicPeriod"/>
            </a:pPr>
            <a:r>
              <a:rPr lang="en-US" sz="1600" dirty="0" smtClean="0"/>
              <a:t>Download </a:t>
            </a:r>
            <a:r>
              <a:rPr lang="en-US" sz="1600" b="1" dirty="0" err="1" smtClean="0"/>
              <a:t>docker-compose.yaml</a:t>
            </a:r>
            <a:r>
              <a:rPr lang="en-US" sz="1600" dirty="0" smtClean="0"/>
              <a:t> file from GitHub and copy that under a folder named ~/</a:t>
            </a:r>
            <a:r>
              <a:rPr lang="en-US" sz="1600" dirty="0" err="1" smtClean="0"/>
              <a:t>zabbix</a:t>
            </a:r>
            <a:r>
              <a:rPr lang="en-US" sz="1600" dirty="0" smtClean="0"/>
              <a:t> in your home directory.</a:t>
            </a:r>
            <a:br>
              <a:rPr lang="en-US" sz="1600" dirty="0" smtClean="0"/>
            </a:br>
            <a:r>
              <a:rPr lang="en-US" sz="1600" dirty="0" smtClean="0">
                <a:hlinkClick r:id="rId6"/>
              </a:rPr>
              <a:t>https</a:t>
            </a:r>
            <a:r>
              <a:rPr lang="en-US" sz="1600" dirty="0">
                <a:hlinkClick r:id="rId6"/>
              </a:rPr>
              <a:t>://</a:t>
            </a:r>
            <a:r>
              <a:rPr lang="en-US" sz="1600" dirty="0" smtClean="0">
                <a:hlinkClick r:id="rId6"/>
              </a:rPr>
              <a:t>github.com/5tuxnet/courses/blob/main/comp4912/lab5/zabbix-mariadb/docker-compose.yaml</a:t>
            </a:r>
            <a:r>
              <a:rPr lang="en-US" sz="1600" dirty="0" smtClean="0"/>
              <a:t> </a:t>
            </a:r>
            <a:br>
              <a:rPr lang="en-US" sz="1600" dirty="0" smtClean="0"/>
            </a:br>
            <a:endParaRPr lang="en-US" sz="1600" dirty="0"/>
          </a:p>
          <a:p>
            <a:pPr marL="342900" indent="-342900">
              <a:buAutoNum type="arabicPeriod"/>
            </a:pPr>
            <a:r>
              <a:rPr lang="en-US" sz="1600" dirty="0" smtClean="0"/>
              <a:t>Run ‘</a:t>
            </a:r>
            <a:r>
              <a:rPr lang="en-US" sz="1600" b="1" dirty="0" err="1" smtClean="0"/>
              <a:t>docker</a:t>
            </a:r>
            <a:r>
              <a:rPr lang="en-US" sz="1600" b="1" dirty="0" smtClean="0"/>
              <a:t>-compose up –d</a:t>
            </a:r>
            <a:r>
              <a:rPr lang="en-US" sz="1600" dirty="0" smtClean="0"/>
              <a:t>’ inside ~/</a:t>
            </a:r>
            <a:r>
              <a:rPr lang="en-US" sz="1600" dirty="0" err="1" smtClean="0"/>
              <a:t>zabbix</a:t>
            </a:r>
            <a:r>
              <a:rPr lang="en-US" sz="1600" dirty="0" smtClean="0"/>
              <a:t> directory.</a:t>
            </a:r>
          </a:p>
          <a:p>
            <a:pPr marL="342900" indent="-342900">
              <a:buAutoNum type="arabicPeriod"/>
            </a:pPr>
            <a:endParaRPr lang="en-US" sz="1600" dirty="0"/>
          </a:p>
          <a:p>
            <a:pPr marL="342900" indent="-342900">
              <a:buAutoNum type="arabicPeriod"/>
            </a:pPr>
            <a:r>
              <a:rPr lang="en-US" sz="1600" dirty="0" smtClean="0"/>
              <a:t>Verify </a:t>
            </a:r>
            <a:r>
              <a:rPr lang="en-US" sz="1600" dirty="0" err="1" smtClean="0"/>
              <a:t>docker</a:t>
            </a:r>
            <a:r>
              <a:rPr lang="en-US" sz="1600" dirty="0" smtClean="0"/>
              <a:t> containers are running via ‘</a:t>
            </a:r>
            <a:r>
              <a:rPr lang="en-US" sz="1600" b="1" dirty="0" err="1" smtClean="0"/>
              <a:t>docker</a:t>
            </a:r>
            <a:r>
              <a:rPr lang="en-US" sz="1600" b="1" dirty="0" smtClean="0"/>
              <a:t> </a:t>
            </a:r>
            <a:r>
              <a:rPr lang="en-US" sz="1600" b="1" dirty="0" err="1" smtClean="0"/>
              <a:t>ps</a:t>
            </a:r>
            <a:r>
              <a:rPr lang="en-US" sz="1600" dirty="0" err="1" smtClean="0"/>
              <a:t>’</a:t>
            </a:r>
            <a:r>
              <a:rPr lang="en-US" sz="1600" dirty="0" smtClean="0"/>
              <a:t> and ensure port 8080 TCP is in LISTENING state using ‘</a:t>
            </a:r>
            <a:r>
              <a:rPr lang="en-US" sz="1600" b="1" dirty="0" err="1" smtClean="0"/>
              <a:t>netstat</a:t>
            </a:r>
            <a:r>
              <a:rPr lang="en-US" sz="1600" b="1" dirty="0" smtClean="0"/>
              <a:t> –</a:t>
            </a:r>
            <a:r>
              <a:rPr lang="en-US" sz="1600" b="1" dirty="0" err="1" smtClean="0"/>
              <a:t>nltup</a:t>
            </a:r>
            <a:r>
              <a:rPr lang="en-US" sz="1600" dirty="0" smtClean="0"/>
              <a:t>’.</a:t>
            </a:r>
          </a:p>
          <a:p>
            <a:pPr marL="342900" indent="-342900">
              <a:buAutoNum type="arabicPeriod"/>
            </a:pPr>
            <a:endParaRPr lang="en-US" sz="1600" dirty="0"/>
          </a:p>
          <a:p>
            <a:pPr marL="342900" indent="-342900">
              <a:buAutoNum type="arabicPeriod"/>
            </a:pPr>
            <a:r>
              <a:rPr lang="en-US" sz="1600" dirty="0" smtClean="0"/>
              <a:t>Run ‘</a:t>
            </a:r>
            <a:r>
              <a:rPr lang="en-US" sz="1600" b="1" dirty="0" smtClean="0"/>
              <a:t>hostname –I</a:t>
            </a:r>
            <a:r>
              <a:rPr lang="en-US" sz="1600" dirty="0" smtClean="0"/>
              <a:t>’ command on your Linux VM to find the IP address which is accessible. </a:t>
            </a:r>
          </a:p>
          <a:p>
            <a:pPr marL="342900" indent="-342900">
              <a:buAutoNum type="arabicPeriod"/>
            </a:pPr>
            <a:endParaRPr lang="en-US" sz="1600" dirty="0"/>
          </a:p>
          <a:p>
            <a:pPr marL="342900" indent="-342900">
              <a:buAutoNum type="arabicPeriod"/>
            </a:pPr>
            <a:r>
              <a:rPr lang="en-US" sz="1600" dirty="0" smtClean="0"/>
              <a:t>Open your browser and try access </a:t>
            </a:r>
            <a:r>
              <a:rPr lang="en-US" sz="1600" dirty="0" smtClean="0">
                <a:solidFill>
                  <a:srgbClr val="0070C0"/>
                </a:solidFill>
              </a:rPr>
              <a:t>http://&lt;IP address&gt;:8080</a:t>
            </a:r>
            <a:r>
              <a:rPr lang="en-US" sz="1600" dirty="0" smtClean="0"/>
              <a:t>. To login the page, use </a:t>
            </a:r>
            <a:r>
              <a:rPr lang="en-US" sz="1600" b="1" dirty="0" smtClean="0"/>
              <a:t>admin/</a:t>
            </a:r>
            <a:r>
              <a:rPr lang="en-US" sz="1600" b="1" dirty="0" err="1" smtClean="0"/>
              <a:t>zabbix</a:t>
            </a:r>
            <a:r>
              <a:rPr lang="en-US" sz="1600" dirty="0" smtClean="0"/>
              <a:t> as credential.</a:t>
            </a:r>
          </a:p>
          <a:p>
            <a:pPr marL="342900" indent="-342900">
              <a:buAutoNum type="arabicPeriod"/>
            </a:pPr>
            <a:endParaRPr lang="en-US" sz="1600" dirty="0"/>
          </a:p>
          <a:p>
            <a:pPr marL="342900" indent="-342900">
              <a:buAutoNum type="arabicPeriod"/>
            </a:pPr>
            <a:r>
              <a:rPr lang="en-US" sz="1600" dirty="0" smtClean="0"/>
              <a:t>Create an EC2 instance in AWS and install a Zabbix agent on it. Then, add this host into your Zabbix server to be monitored.</a:t>
            </a:r>
            <a:endParaRPr lang="en-US" sz="1600" dirty="0"/>
          </a:p>
        </p:txBody>
      </p:sp>
    </p:spTree>
    <p:extLst>
      <p:ext uri="{BB962C8B-B14F-4D97-AF65-F5344CB8AC3E}">
        <p14:creationId xmlns:p14="http://schemas.microsoft.com/office/powerpoint/2010/main" val="2228580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5" name="Picture 4"/>
          <p:cNvPicPr>
            <a:picLocks noChangeAspect="1"/>
          </p:cNvPicPr>
          <p:nvPr/>
        </p:nvPicPr>
        <p:blipFill rotWithShape="1">
          <a:blip r:embed="rId3"/>
          <a:srcRect r="3277" b="5705"/>
          <a:stretch/>
        </p:blipFill>
        <p:spPr>
          <a:xfrm>
            <a:off x="5526000" y="2883484"/>
            <a:ext cx="6666000" cy="3620671"/>
          </a:xfrm>
          <a:prstGeom prst="rect">
            <a:avLst/>
          </a:prstGeom>
        </p:spPr>
      </p:pic>
      <p:pic>
        <p:nvPicPr>
          <p:cNvPr id="14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3" name="Google Shape;147;p10"/>
          <p:cNvSpPr/>
          <p:nvPr/>
        </p:nvSpPr>
        <p:spPr>
          <a:xfrm>
            <a:off x="190200" y="97116"/>
            <a:ext cx="358041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SNMP Protocol</a:t>
            </a:r>
            <a:endParaRPr sz="3200" b="1" i="0" u="none" strike="noStrike" cap="none" dirty="0">
              <a:solidFill>
                <a:srgbClr val="003C71"/>
              </a:solidFill>
              <a:latin typeface="Arial"/>
              <a:ea typeface="Arial"/>
              <a:cs typeface="Arial"/>
              <a:sym typeface="Arial"/>
            </a:endParaRPr>
          </a:p>
        </p:txBody>
      </p:sp>
      <p:sp>
        <p:nvSpPr>
          <p:cNvPr id="6" name="Rectangle 1"/>
          <p:cNvSpPr>
            <a:spLocks noChangeArrowheads="1"/>
          </p:cNvSpPr>
          <p:nvPr/>
        </p:nvSpPr>
        <p:spPr bwMode="auto">
          <a:xfrm>
            <a:off x="263703" y="820391"/>
            <a:ext cx="1171596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rPr>
              <a:t>SNMP</a:t>
            </a:r>
            <a:r>
              <a:rPr kumimoji="0" lang="en-US" altLang="en-US" sz="2000" b="0" i="0" u="none" strike="noStrike" cap="none" normalizeH="0" baseline="0" dirty="0" smtClean="0">
                <a:ln>
                  <a:noFill/>
                </a:ln>
                <a:solidFill>
                  <a:schemeClr val="tx1"/>
                </a:solidFill>
                <a:effectLst/>
                <a:latin typeface="Arial" panose="020B0604020202020204" pitchFamily="34" charset="0"/>
              </a:rPr>
              <a:t> (</a:t>
            </a:r>
            <a:r>
              <a:rPr kumimoji="0" lang="en-US" altLang="en-US" sz="2000" b="1" i="0" u="none" strike="noStrike" cap="none" normalizeH="0" baseline="0" dirty="0" smtClean="0">
                <a:ln>
                  <a:noFill/>
                </a:ln>
                <a:solidFill>
                  <a:srgbClr val="FF0000"/>
                </a:solidFill>
                <a:effectLst/>
                <a:latin typeface="Arial" panose="020B0604020202020204" pitchFamily="34" charset="0"/>
              </a:rPr>
              <a:t>S</a:t>
            </a:r>
            <a:r>
              <a:rPr kumimoji="0" lang="en-US" altLang="en-US" sz="2000" b="0" i="0" u="none" strike="noStrike" cap="none" normalizeH="0" baseline="0" dirty="0" smtClean="0">
                <a:ln>
                  <a:noFill/>
                </a:ln>
                <a:solidFill>
                  <a:schemeClr val="tx1"/>
                </a:solidFill>
                <a:effectLst/>
                <a:latin typeface="Arial" panose="020B0604020202020204" pitchFamily="34" charset="0"/>
              </a:rPr>
              <a:t>imple </a:t>
            </a:r>
            <a:r>
              <a:rPr kumimoji="0" lang="en-US" altLang="en-US" sz="2000" b="1" i="0" u="none" strike="noStrike" cap="none" normalizeH="0" baseline="0" dirty="0" smtClean="0">
                <a:ln>
                  <a:noFill/>
                </a:ln>
                <a:solidFill>
                  <a:srgbClr val="FF0000"/>
                </a:solidFill>
                <a:effectLst/>
                <a:latin typeface="Arial" panose="020B0604020202020204" pitchFamily="34" charset="0"/>
              </a:rPr>
              <a:t>N</a:t>
            </a:r>
            <a:r>
              <a:rPr kumimoji="0" lang="en-US" altLang="en-US" sz="2000" b="0" i="0" u="none" strike="noStrike" cap="none" normalizeH="0" baseline="0" dirty="0" smtClean="0">
                <a:ln>
                  <a:noFill/>
                </a:ln>
                <a:solidFill>
                  <a:schemeClr val="tx1"/>
                </a:solidFill>
                <a:effectLst/>
                <a:latin typeface="Arial" panose="020B0604020202020204" pitchFamily="34" charset="0"/>
              </a:rPr>
              <a:t>etwork </a:t>
            </a:r>
            <a:r>
              <a:rPr kumimoji="0" lang="en-US" altLang="en-US" sz="2000" b="1" i="0" u="none" strike="noStrike" cap="none" normalizeH="0" baseline="0" dirty="0" smtClean="0">
                <a:ln>
                  <a:noFill/>
                </a:ln>
                <a:solidFill>
                  <a:srgbClr val="FF0000"/>
                </a:solidFill>
                <a:effectLst/>
                <a:latin typeface="Arial" panose="020B0604020202020204" pitchFamily="34" charset="0"/>
              </a:rPr>
              <a:t>M</a:t>
            </a:r>
            <a:r>
              <a:rPr kumimoji="0" lang="en-US" altLang="en-US" sz="2000" b="0" i="0" u="none" strike="noStrike" cap="none" normalizeH="0" baseline="0" dirty="0" smtClean="0">
                <a:ln>
                  <a:noFill/>
                </a:ln>
                <a:solidFill>
                  <a:schemeClr val="tx1"/>
                </a:solidFill>
                <a:effectLst/>
                <a:latin typeface="Arial" panose="020B0604020202020204" pitchFamily="34" charset="0"/>
              </a:rPr>
              <a:t>anagement </a:t>
            </a:r>
            <a:r>
              <a:rPr kumimoji="0" lang="en-US" altLang="en-US" sz="2000" b="1" i="0" u="none" strike="noStrike" cap="none" normalizeH="0" baseline="0" dirty="0" smtClean="0">
                <a:ln>
                  <a:noFill/>
                </a:ln>
                <a:solidFill>
                  <a:srgbClr val="FF0000"/>
                </a:solidFill>
                <a:effectLst/>
                <a:latin typeface="Arial" panose="020B0604020202020204" pitchFamily="34" charset="0"/>
              </a:rPr>
              <a:t>P</a:t>
            </a:r>
            <a:r>
              <a:rPr kumimoji="0" lang="en-US" altLang="en-US" sz="2000" b="0" i="0" u="none" strike="noStrike" cap="none" normalizeH="0" baseline="0" dirty="0" smtClean="0">
                <a:ln>
                  <a:noFill/>
                </a:ln>
                <a:solidFill>
                  <a:schemeClr val="tx1"/>
                </a:solidFill>
                <a:effectLst/>
                <a:latin typeface="Arial" panose="020B0604020202020204" pitchFamily="34" charset="0"/>
              </a:rPr>
              <a:t>rotocol) is a standard that helps network devices communicate and share management data. It is commonly used to monitor and control network components.</a:t>
            </a:r>
          </a:p>
        </p:txBody>
      </p:sp>
      <p:sp>
        <p:nvSpPr>
          <p:cNvPr id="7" name="Rectangle 6"/>
          <p:cNvSpPr/>
          <p:nvPr/>
        </p:nvSpPr>
        <p:spPr>
          <a:xfrm>
            <a:off x="366444" y="1806266"/>
            <a:ext cx="9342634" cy="1077218"/>
          </a:xfrm>
          <a:prstGeom prst="rect">
            <a:avLst/>
          </a:prstGeom>
        </p:spPr>
        <p:txBody>
          <a:bodyPr wrap="square">
            <a:spAutoFit/>
          </a:bodyPr>
          <a:lstStyle/>
          <a:p>
            <a:pPr marL="285750" indent="-285750">
              <a:buClr>
                <a:schemeClr val="accent6">
                  <a:lumMod val="50000"/>
                </a:schemeClr>
              </a:buClr>
              <a:buFont typeface="Wingdings" panose="05000000000000000000" pitchFamily="2" charset="2"/>
              <a:buChar char="ü"/>
            </a:pPr>
            <a:r>
              <a:rPr lang="en-US" sz="1600" dirty="0">
                <a:solidFill>
                  <a:schemeClr val="accent6">
                    <a:lumMod val="50000"/>
                  </a:schemeClr>
                </a:solidFill>
              </a:rPr>
              <a:t>SNMP sends messages to network devices using SNMP </a:t>
            </a:r>
            <a:r>
              <a:rPr lang="en-US" sz="1600" dirty="0" smtClean="0">
                <a:solidFill>
                  <a:schemeClr val="accent6">
                    <a:lumMod val="50000"/>
                  </a:schemeClr>
                </a:solidFill>
              </a:rPr>
              <a:t>agents.</a:t>
            </a:r>
            <a:endParaRPr lang="en-US" sz="1600" dirty="0">
              <a:solidFill>
                <a:schemeClr val="accent6">
                  <a:lumMod val="50000"/>
                </a:schemeClr>
              </a:solidFill>
            </a:endParaRPr>
          </a:p>
          <a:p>
            <a:pPr marL="285750" indent="-285750">
              <a:buClr>
                <a:schemeClr val="accent6">
                  <a:lumMod val="50000"/>
                </a:schemeClr>
              </a:buClr>
              <a:buFont typeface="Wingdings" panose="05000000000000000000" pitchFamily="2" charset="2"/>
              <a:buChar char="ü"/>
            </a:pPr>
            <a:r>
              <a:rPr lang="en-US" sz="1600" dirty="0">
                <a:solidFill>
                  <a:schemeClr val="accent6">
                    <a:lumMod val="50000"/>
                  </a:schemeClr>
                </a:solidFill>
              </a:rPr>
              <a:t>These messages are called SNMP </a:t>
            </a:r>
            <a:r>
              <a:rPr lang="en-US" sz="1600" dirty="0" smtClean="0">
                <a:solidFill>
                  <a:schemeClr val="accent6">
                    <a:lumMod val="50000"/>
                  </a:schemeClr>
                </a:solidFill>
              </a:rPr>
              <a:t>Get-Requests.</a:t>
            </a:r>
            <a:endParaRPr lang="en-US" sz="1600" dirty="0">
              <a:solidFill>
                <a:schemeClr val="accent6">
                  <a:lumMod val="50000"/>
                </a:schemeClr>
              </a:solidFill>
            </a:endParaRPr>
          </a:p>
          <a:p>
            <a:pPr marL="285750" indent="-285750">
              <a:buClr>
                <a:schemeClr val="accent6">
                  <a:lumMod val="50000"/>
                </a:schemeClr>
              </a:buClr>
              <a:buFont typeface="Wingdings" panose="05000000000000000000" pitchFamily="2" charset="2"/>
              <a:buChar char="ü"/>
            </a:pPr>
            <a:r>
              <a:rPr lang="en-US" sz="1600" dirty="0">
                <a:solidFill>
                  <a:schemeClr val="accent6">
                    <a:lumMod val="50000"/>
                  </a:schemeClr>
                </a:solidFill>
              </a:rPr>
              <a:t>SNMP uses the User Datagram Protocol (UDP) to send </a:t>
            </a:r>
            <a:r>
              <a:rPr lang="en-US" sz="1600" dirty="0" smtClean="0">
                <a:solidFill>
                  <a:schemeClr val="accent6">
                    <a:lumMod val="50000"/>
                  </a:schemeClr>
                </a:solidFill>
              </a:rPr>
              <a:t>messages.</a:t>
            </a:r>
            <a:endParaRPr lang="en-US" sz="1600" dirty="0">
              <a:solidFill>
                <a:schemeClr val="accent6">
                  <a:lumMod val="50000"/>
                </a:schemeClr>
              </a:solidFill>
            </a:endParaRPr>
          </a:p>
          <a:p>
            <a:pPr marL="285750" indent="-285750">
              <a:buClr>
                <a:schemeClr val="accent6">
                  <a:lumMod val="50000"/>
                </a:schemeClr>
              </a:buClr>
              <a:buFont typeface="Wingdings" panose="05000000000000000000" pitchFamily="2" charset="2"/>
              <a:buChar char="ü"/>
            </a:pPr>
            <a:r>
              <a:rPr lang="en-US" sz="1600" dirty="0">
                <a:solidFill>
                  <a:schemeClr val="accent6">
                    <a:lumMod val="50000"/>
                  </a:schemeClr>
                </a:solidFill>
              </a:rPr>
              <a:t>SNMP Management Information Bases (MIBs) define what can be collected from a </a:t>
            </a:r>
            <a:r>
              <a:rPr lang="en-US" sz="1600" dirty="0" smtClean="0">
                <a:solidFill>
                  <a:schemeClr val="accent6">
                    <a:lumMod val="50000"/>
                  </a:schemeClr>
                </a:solidFill>
              </a:rPr>
              <a:t>device.</a:t>
            </a:r>
            <a:endParaRPr lang="en-US" sz="1600" dirty="0">
              <a:solidFill>
                <a:schemeClr val="accent6">
                  <a:lumMod val="50000"/>
                </a:schemeClr>
              </a:solidFill>
            </a:endParaRPr>
          </a:p>
        </p:txBody>
      </p:sp>
      <p:sp>
        <p:nvSpPr>
          <p:cNvPr id="8" name="Rectangle 7"/>
          <p:cNvSpPr/>
          <p:nvPr/>
        </p:nvSpPr>
        <p:spPr>
          <a:xfrm>
            <a:off x="263703" y="3474233"/>
            <a:ext cx="5099409" cy="1169551"/>
          </a:xfrm>
          <a:prstGeom prst="rect">
            <a:avLst/>
          </a:prstGeom>
        </p:spPr>
        <p:txBody>
          <a:bodyPr wrap="square">
            <a:spAutoFit/>
          </a:bodyPr>
          <a:lstStyle/>
          <a:p>
            <a:pPr marL="285750" indent="-285750" algn="just" fontAlgn="ctr">
              <a:buFont typeface="Wingdings" panose="05000000000000000000" pitchFamily="2" charset="2"/>
              <a:buChar char="Ø"/>
            </a:pPr>
            <a:r>
              <a:rPr lang="en-US" dirty="0">
                <a:solidFill>
                  <a:schemeClr val="tx1"/>
                </a:solidFill>
                <a:latin typeface="+mj-lt"/>
              </a:rPr>
              <a:t>SNMP helps </a:t>
            </a:r>
            <a:r>
              <a:rPr lang="en-US" dirty="0" smtClean="0">
                <a:solidFill>
                  <a:schemeClr val="tx1"/>
                </a:solidFill>
                <a:latin typeface="+mj-lt"/>
              </a:rPr>
              <a:t>to ensure a </a:t>
            </a:r>
            <a:r>
              <a:rPr lang="en-US" dirty="0">
                <a:solidFill>
                  <a:schemeClr val="tx1"/>
                </a:solidFill>
                <a:latin typeface="+mj-lt"/>
              </a:rPr>
              <a:t>network is running </a:t>
            </a:r>
            <a:r>
              <a:rPr lang="en-US" dirty="0" smtClean="0">
                <a:solidFill>
                  <a:schemeClr val="tx1"/>
                </a:solidFill>
                <a:latin typeface="+mj-lt"/>
              </a:rPr>
              <a:t>with no issue.</a:t>
            </a:r>
            <a:r>
              <a:rPr lang="en-US" dirty="0">
                <a:solidFill>
                  <a:schemeClr val="tx1"/>
                </a:solidFill>
                <a:latin typeface="+mj-lt"/>
              </a:rPr>
              <a:t> </a:t>
            </a:r>
          </a:p>
          <a:p>
            <a:pPr marL="285750" indent="-285750" algn="just" fontAlgn="ctr">
              <a:buFont typeface="Wingdings" panose="05000000000000000000" pitchFamily="2" charset="2"/>
              <a:buChar char="Ø"/>
            </a:pPr>
            <a:r>
              <a:rPr lang="en-US" dirty="0">
                <a:solidFill>
                  <a:schemeClr val="tx1"/>
                </a:solidFill>
                <a:latin typeface="+mj-lt"/>
              </a:rPr>
              <a:t>It allows network engineers to gather information about network </a:t>
            </a:r>
            <a:r>
              <a:rPr lang="en-US" dirty="0" smtClean="0">
                <a:solidFill>
                  <a:schemeClr val="tx1"/>
                </a:solidFill>
                <a:latin typeface="+mj-lt"/>
              </a:rPr>
              <a:t>equipment.</a:t>
            </a:r>
            <a:endParaRPr lang="en-US" dirty="0">
              <a:solidFill>
                <a:schemeClr val="tx1"/>
              </a:solidFill>
              <a:latin typeface="+mj-lt"/>
            </a:endParaRPr>
          </a:p>
          <a:p>
            <a:pPr marL="285750" indent="-285750" algn="just">
              <a:buFont typeface="Wingdings" panose="05000000000000000000" pitchFamily="2" charset="2"/>
              <a:buChar char="Ø"/>
            </a:pPr>
            <a:r>
              <a:rPr lang="en-US" dirty="0">
                <a:solidFill>
                  <a:schemeClr val="tx1"/>
                </a:solidFill>
                <a:latin typeface="+mj-lt"/>
              </a:rPr>
              <a:t>It's compatible with most network devices, including routers, switches, servers, </a:t>
            </a:r>
            <a:r>
              <a:rPr lang="en-US" dirty="0" smtClean="0">
                <a:solidFill>
                  <a:schemeClr val="tx1"/>
                </a:solidFill>
                <a:latin typeface="+mj-lt"/>
              </a:rPr>
              <a:t>and firewalls</a:t>
            </a:r>
            <a:r>
              <a:rPr lang="en-US" dirty="0">
                <a:solidFill>
                  <a:schemeClr val="tx1"/>
                </a:solidFill>
                <a:latin typeface="+mj-lt"/>
              </a:rPr>
              <a:t>.</a:t>
            </a:r>
          </a:p>
        </p:txBody>
      </p:sp>
      <p:sp>
        <p:nvSpPr>
          <p:cNvPr id="9" name="Rectangle 8"/>
          <p:cNvSpPr/>
          <p:nvPr/>
        </p:nvSpPr>
        <p:spPr>
          <a:xfrm>
            <a:off x="197168" y="3135679"/>
            <a:ext cx="2626040" cy="338554"/>
          </a:xfrm>
          <a:prstGeom prst="rect">
            <a:avLst/>
          </a:prstGeom>
        </p:spPr>
        <p:txBody>
          <a:bodyPr wrap="none">
            <a:spAutoFit/>
          </a:bodyPr>
          <a:lstStyle/>
          <a:p>
            <a:r>
              <a:rPr lang="en-US" sz="1600" b="1" dirty="0" smtClean="0">
                <a:solidFill>
                  <a:schemeClr val="tx1"/>
                </a:solidFill>
              </a:rPr>
              <a:t>Why SNMP is important?</a:t>
            </a:r>
            <a:endParaRPr lang="en-US" sz="1600" b="1" dirty="0"/>
          </a:p>
        </p:txBody>
      </p:sp>
      <p:sp>
        <p:nvSpPr>
          <p:cNvPr id="10" name="Rectangle 9"/>
          <p:cNvSpPr/>
          <p:nvPr/>
        </p:nvSpPr>
        <p:spPr>
          <a:xfrm>
            <a:off x="1684884" y="5337272"/>
            <a:ext cx="3841116" cy="1077218"/>
          </a:xfrm>
          <a:prstGeom prst="rect">
            <a:avLst/>
          </a:prstGeom>
        </p:spPr>
        <p:txBody>
          <a:bodyPr wrap="none">
            <a:spAutoFit/>
          </a:bodyPr>
          <a:lstStyle/>
          <a:p>
            <a:pPr marL="285750" indent="-285750">
              <a:buFont typeface="Wingdings" panose="05000000000000000000" pitchFamily="2" charset="2"/>
              <a:buChar char="§"/>
            </a:pPr>
            <a:r>
              <a:rPr lang="en-US" sz="1600" dirty="0">
                <a:solidFill>
                  <a:srgbClr val="002060"/>
                </a:solidFill>
              </a:rPr>
              <a:t>SNMP Agent</a:t>
            </a:r>
          </a:p>
          <a:p>
            <a:pPr marL="285750" indent="-285750">
              <a:buFont typeface="Wingdings" panose="05000000000000000000" pitchFamily="2" charset="2"/>
              <a:buChar char="§"/>
            </a:pPr>
            <a:r>
              <a:rPr lang="en-US" sz="1600" dirty="0" smtClean="0">
                <a:solidFill>
                  <a:srgbClr val="002060"/>
                </a:solidFill>
              </a:rPr>
              <a:t>SNMP Manager</a:t>
            </a:r>
          </a:p>
          <a:p>
            <a:pPr marL="285750" indent="-285750">
              <a:buFont typeface="Wingdings" panose="05000000000000000000" pitchFamily="2" charset="2"/>
              <a:buChar char="§"/>
            </a:pPr>
            <a:r>
              <a:rPr lang="en-US" sz="1600" dirty="0" smtClean="0">
                <a:solidFill>
                  <a:srgbClr val="002060"/>
                </a:solidFill>
              </a:rPr>
              <a:t>Managed Devices</a:t>
            </a:r>
          </a:p>
          <a:p>
            <a:pPr marL="285750" indent="-285750">
              <a:buFont typeface="Wingdings" panose="05000000000000000000" pitchFamily="2" charset="2"/>
              <a:buChar char="§"/>
            </a:pPr>
            <a:r>
              <a:rPr lang="en-US" sz="1600" dirty="0" smtClean="0">
                <a:solidFill>
                  <a:srgbClr val="002060"/>
                </a:solidFill>
              </a:rPr>
              <a:t>Management Information Base (MIB)</a:t>
            </a:r>
            <a:endParaRPr lang="en-US" sz="1600" dirty="0">
              <a:solidFill>
                <a:srgbClr val="002060"/>
              </a:solidFill>
            </a:endParaRPr>
          </a:p>
        </p:txBody>
      </p:sp>
    </p:spTree>
    <p:extLst>
      <p:ext uri="{BB962C8B-B14F-4D97-AF65-F5344CB8AC3E}">
        <p14:creationId xmlns:p14="http://schemas.microsoft.com/office/powerpoint/2010/main" val="27741223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r>
              <a:rPr lang="en-US" smtClean="0"/>
              <a:t>Introduction: 1-</a:t>
            </a:r>
            <a:fld id="{00000000-1234-1234-1234-123412341234}" type="slidenum">
              <a:rPr lang="en-US" smtClean="0"/>
              <a:t>16</a:t>
            </a:fld>
            <a:endParaRPr/>
          </a:p>
        </p:txBody>
      </p:sp>
      <p:pic>
        <p:nvPicPr>
          <p:cNvPr id="4" name="Picture 3"/>
          <p:cNvPicPr>
            <a:picLocks noChangeAspect="1"/>
          </p:cNvPicPr>
          <p:nvPr/>
        </p:nvPicPr>
        <p:blipFill>
          <a:blip r:embed="rId3"/>
          <a:stretch>
            <a:fillRect/>
          </a:stretch>
        </p:blipFill>
        <p:spPr>
          <a:xfrm>
            <a:off x="2920487" y="583582"/>
            <a:ext cx="5939534" cy="6224632"/>
          </a:xfrm>
          <a:prstGeom prst="rect">
            <a:avLst/>
          </a:prstGeom>
        </p:spPr>
      </p:pic>
      <p:sp>
        <p:nvSpPr>
          <p:cNvPr id="5" name="Google Shape;147;p10"/>
          <p:cNvSpPr/>
          <p:nvPr/>
        </p:nvSpPr>
        <p:spPr>
          <a:xfrm>
            <a:off x="94246" y="0"/>
            <a:ext cx="902941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Basic SNMP Communication Diagram</a:t>
            </a:r>
            <a:endParaRPr sz="3200" b="1" i="0" u="none" strike="noStrike" cap="none" dirty="0">
              <a:solidFill>
                <a:srgbClr val="003C71"/>
              </a:solidFill>
              <a:latin typeface="Arial"/>
              <a:ea typeface="Arial"/>
              <a:cs typeface="Arial"/>
              <a:sym typeface="Arial"/>
            </a:endParaRPr>
          </a:p>
        </p:txBody>
      </p:sp>
      <p:sp>
        <p:nvSpPr>
          <p:cNvPr id="6" name="Rectangle 5"/>
          <p:cNvSpPr/>
          <p:nvPr/>
        </p:nvSpPr>
        <p:spPr>
          <a:xfrm>
            <a:off x="0" y="6605973"/>
            <a:ext cx="4608954" cy="261610"/>
          </a:xfrm>
          <a:prstGeom prst="rect">
            <a:avLst/>
          </a:prstGeom>
        </p:spPr>
        <p:txBody>
          <a:bodyPr wrap="none">
            <a:spAutoFit/>
          </a:bodyPr>
          <a:lstStyle/>
          <a:p>
            <a:r>
              <a:rPr lang="en-US" sz="1100" dirty="0">
                <a:hlinkClick r:id="rId4"/>
              </a:rPr>
              <a:t>https://</a:t>
            </a:r>
            <a:r>
              <a:rPr lang="en-US" sz="1100" dirty="0" smtClean="0">
                <a:hlinkClick r:id="rId4"/>
              </a:rPr>
              <a:t>www.manageengine.com/network-monitoring/what-is-snmp.html</a:t>
            </a:r>
            <a:r>
              <a:rPr lang="en-US" sz="1100" dirty="0" smtClean="0"/>
              <a:t> </a:t>
            </a:r>
            <a:endParaRPr lang="en-US" sz="1100" dirty="0"/>
          </a:p>
        </p:txBody>
      </p:sp>
    </p:spTree>
    <p:extLst>
      <p:ext uri="{BB962C8B-B14F-4D97-AF65-F5344CB8AC3E}">
        <p14:creationId xmlns:p14="http://schemas.microsoft.com/office/powerpoint/2010/main" val="32269626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190200" y="97116"/>
            <a:ext cx="4751670" cy="584735"/>
          </a:xfrm>
          <a:prstGeom prst="rect">
            <a:avLst/>
          </a:prstGeom>
          <a:noFill/>
          <a:ln>
            <a:noFill/>
          </a:ln>
        </p:spPr>
        <p:txBody>
          <a:bodyPr spcFirstLastPara="1" wrap="square" lIns="91425" tIns="45700" rIns="91425" bIns="45700" anchor="t" anchorCtr="0">
            <a:spAutoFit/>
          </a:bodyPr>
          <a:lstStyle/>
          <a:p>
            <a:pPr lvl="0">
              <a:buClr>
                <a:srgbClr val="003C71"/>
              </a:buClr>
              <a:buSzPts val="3200"/>
            </a:pPr>
            <a:r>
              <a:rPr lang="en-US" sz="3200" b="1" i="0" u="none" strike="noStrike" cap="none" dirty="0" smtClean="0">
                <a:solidFill>
                  <a:srgbClr val="003C71"/>
                </a:solidFill>
                <a:latin typeface="Arial"/>
                <a:ea typeface="Arial"/>
                <a:cs typeface="Arial"/>
                <a:sym typeface="Arial"/>
              </a:rPr>
              <a:t>SNMP </a:t>
            </a:r>
            <a:r>
              <a:rPr lang="en-US" sz="3200" b="1" dirty="0">
                <a:solidFill>
                  <a:srgbClr val="003C71"/>
                </a:solidFill>
              </a:rPr>
              <a:t>Hierarchy</a:t>
            </a:r>
            <a:endParaRPr sz="3200" b="1" i="0" u="none" strike="noStrike" cap="none" dirty="0">
              <a:solidFill>
                <a:srgbClr val="003C71"/>
              </a:solidFill>
              <a:latin typeface="Arial"/>
              <a:ea typeface="Arial"/>
              <a:cs typeface="Arial"/>
              <a:sym typeface="Arial"/>
            </a:endParaRPr>
          </a:p>
        </p:txBody>
      </p:sp>
      <p:sp>
        <p:nvSpPr>
          <p:cNvPr id="4" name="Rectangle 3"/>
          <p:cNvSpPr/>
          <p:nvPr/>
        </p:nvSpPr>
        <p:spPr>
          <a:xfrm>
            <a:off x="190200" y="859225"/>
            <a:ext cx="5830456" cy="1077218"/>
          </a:xfrm>
          <a:prstGeom prst="rect">
            <a:avLst/>
          </a:prstGeom>
        </p:spPr>
        <p:txBody>
          <a:bodyPr wrap="square">
            <a:spAutoFit/>
          </a:bodyPr>
          <a:lstStyle/>
          <a:p>
            <a:pPr algn="just"/>
            <a:r>
              <a:rPr lang="en-US" sz="1600" dirty="0">
                <a:solidFill>
                  <a:srgbClr val="FF0000"/>
                </a:solidFill>
              </a:rPr>
              <a:t>To provide flexibility and extensibility, SNMP doesn’t require network devices to exchange data in a rigid format of fixed size. Instead, it uses a </a:t>
            </a:r>
            <a:r>
              <a:rPr lang="en-US" sz="1600" dirty="0" smtClean="0">
                <a:solidFill>
                  <a:srgbClr val="FF0000"/>
                </a:solidFill>
              </a:rPr>
              <a:t>Tree-like </a:t>
            </a:r>
            <a:r>
              <a:rPr lang="en-US" sz="1600" dirty="0">
                <a:solidFill>
                  <a:srgbClr val="FF0000"/>
                </a:solidFill>
              </a:rPr>
              <a:t>format, under which data is always available for managers to collect</a:t>
            </a:r>
          </a:p>
        </p:txBody>
      </p:sp>
      <p:sp>
        <p:nvSpPr>
          <p:cNvPr id="5" name="Rectangle 4"/>
          <p:cNvSpPr/>
          <p:nvPr/>
        </p:nvSpPr>
        <p:spPr>
          <a:xfrm>
            <a:off x="245081" y="2069588"/>
            <a:ext cx="5830457" cy="1569660"/>
          </a:xfrm>
          <a:prstGeom prst="rect">
            <a:avLst/>
          </a:prstGeom>
        </p:spPr>
        <p:txBody>
          <a:bodyPr wrap="square">
            <a:spAutoFit/>
          </a:bodyPr>
          <a:lstStyle/>
          <a:p>
            <a:pPr algn="just"/>
            <a:r>
              <a:rPr lang="en-US" sz="1600" dirty="0">
                <a:solidFill>
                  <a:srgbClr val="00B050"/>
                </a:solidFill>
              </a:rPr>
              <a:t>Multiple tables, referred to as </a:t>
            </a:r>
            <a:r>
              <a:rPr lang="en-US" sz="1600" b="1" dirty="0">
                <a:solidFill>
                  <a:srgbClr val="00B050"/>
                </a:solidFill>
              </a:rPr>
              <a:t>Management Information Bases </a:t>
            </a:r>
            <a:r>
              <a:rPr lang="en-US" sz="1600" dirty="0">
                <a:solidFill>
                  <a:srgbClr val="00B050"/>
                </a:solidFill>
              </a:rPr>
              <a:t>or </a:t>
            </a:r>
            <a:r>
              <a:rPr lang="en-US" sz="1600" b="1" dirty="0">
                <a:solidFill>
                  <a:srgbClr val="00B050"/>
                </a:solidFill>
              </a:rPr>
              <a:t>MIBs</a:t>
            </a:r>
            <a:r>
              <a:rPr lang="en-US" sz="1600" dirty="0">
                <a:solidFill>
                  <a:srgbClr val="00B050"/>
                </a:solidFill>
              </a:rPr>
              <a:t>, make up the data tree (or branches, if we stick with the tree metaphor). Each </a:t>
            </a:r>
            <a:r>
              <a:rPr lang="en-US" sz="1600" b="1" dirty="0">
                <a:solidFill>
                  <a:srgbClr val="00B050"/>
                </a:solidFill>
              </a:rPr>
              <a:t>MIB</a:t>
            </a:r>
            <a:r>
              <a:rPr lang="en-US" sz="1600" dirty="0">
                <a:solidFill>
                  <a:srgbClr val="00B050"/>
                </a:solidFill>
              </a:rPr>
              <a:t> groups together specific types of devices or device components. They have a unique identifying number and string, which can be used interchangeably, similar to how IP </a:t>
            </a:r>
            <a:r>
              <a:rPr lang="en-US" sz="1600" dirty="0" smtClean="0">
                <a:solidFill>
                  <a:srgbClr val="00B050"/>
                </a:solidFill>
              </a:rPr>
              <a:t>and hostnames used</a:t>
            </a:r>
            <a:r>
              <a:rPr lang="en-US" sz="1600" dirty="0">
                <a:solidFill>
                  <a:srgbClr val="00B050"/>
                </a:solidFill>
              </a:rPr>
              <a:t>.</a:t>
            </a:r>
          </a:p>
        </p:txBody>
      </p:sp>
      <p:sp>
        <p:nvSpPr>
          <p:cNvPr id="6" name="Rectangle 5"/>
          <p:cNvSpPr/>
          <p:nvPr/>
        </p:nvSpPr>
        <p:spPr>
          <a:xfrm>
            <a:off x="241571" y="3787985"/>
            <a:ext cx="5727714" cy="1323439"/>
          </a:xfrm>
          <a:prstGeom prst="rect">
            <a:avLst/>
          </a:prstGeom>
        </p:spPr>
        <p:txBody>
          <a:bodyPr wrap="square">
            <a:spAutoFit/>
          </a:bodyPr>
          <a:lstStyle/>
          <a:p>
            <a:pPr algn="just"/>
            <a:r>
              <a:rPr lang="en-US" sz="1600" dirty="0">
                <a:solidFill>
                  <a:srgbClr val="3333FF"/>
                </a:solidFill>
              </a:rPr>
              <a:t>Each MIB consists of one or more nodes, which represent individual devices or device components on the network. In turn, each node has a unique </a:t>
            </a:r>
            <a:r>
              <a:rPr lang="en-US" sz="1600" b="1" dirty="0">
                <a:solidFill>
                  <a:srgbClr val="3333FF"/>
                </a:solidFill>
              </a:rPr>
              <a:t>Object </a:t>
            </a:r>
            <a:r>
              <a:rPr lang="en-US" sz="1600" b="1" dirty="0" smtClean="0">
                <a:solidFill>
                  <a:srgbClr val="3333FF"/>
                </a:solidFill>
              </a:rPr>
              <a:t>Identifier (OID). </a:t>
            </a:r>
            <a:r>
              <a:rPr lang="en-US" sz="1600" dirty="0">
                <a:solidFill>
                  <a:srgbClr val="3333FF"/>
                </a:solidFill>
              </a:rPr>
              <a:t>The OID for a given node is determined by </a:t>
            </a:r>
            <a:r>
              <a:rPr lang="en-US" sz="1600" dirty="0" smtClean="0">
                <a:solidFill>
                  <a:srgbClr val="3333FF"/>
                </a:solidFill>
              </a:rPr>
              <a:t>identifier </a:t>
            </a:r>
            <a:r>
              <a:rPr lang="en-US" sz="1600" dirty="0">
                <a:solidFill>
                  <a:srgbClr val="3333FF"/>
                </a:solidFill>
              </a:rPr>
              <a:t>of the MIB on which it exists combined with </a:t>
            </a:r>
            <a:r>
              <a:rPr lang="en-US" sz="1600" dirty="0" smtClean="0">
                <a:solidFill>
                  <a:srgbClr val="3333FF"/>
                </a:solidFill>
              </a:rPr>
              <a:t>node’s </a:t>
            </a:r>
            <a:r>
              <a:rPr lang="en-US" sz="1600" dirty="0">
                <a:solidFill>
                  <a:srgbClr val="3333FF"/>
                </a:solidFill>
              </a:rPr>
              <a:t>identifier within its MIB.</a:t>
            </a:r>
          </a:p>
        </p:txBody>
      </p:sp>
      <p:pic>
        <p:nvPicPr>
          <p:cNvPr id="8" name="Picture 7"/>
          <p:cNvPicPr>
            <a:picLocks noChangeAspect="1"/>
          </p:cNvPicPr>
          <p:nvPr/>
        </p:nvPicPr>
        <p:blipFill>
          <a:blip r:embed="rId4"/>
          <a:stretch>
            <a:fillRect/>
          </a:stretch>
        </p:blipFill>
        <p:spPr>
          <a:xfrm>
            <a:off x="6443654" y="107390"/>
            <a:ext cx="5671095" cy="6556179"/>
          </a:xfrm>
          <a:prstGeom prst="rect">
            <a:avLst/>
          </a:prstGeom>
        </p:spPr>
      </p:pic>
      <p:sp>
        <p:nvSpPr>
          <p:cNvPr id="10" name="Rectangle 9"/>
          <p:cNvSpPr/>
          <p:nvPr/>
        </p:nvSpPr>
        <p:spPr>
          <a:xfrm>
            <a:off x="7027523" y="6596390"/>
            <a:ext cx="4608954" cy="261610"/>
          </a:xfrm>
          <a:prstGeom prst="rect">
            <a:avLst/>
          </a:prstGeom>
        </p:spPr>
        <p:txBody>
          <a:bodyPr wrap="none">
            <a:spAutoFit/>
          </a:bodyPr>
          <a:lstStyle/>
          <a:p>
            <a:r>
              <a:rPr lang="en-US" sz="1100" dirty="0">
                <a:hlinkClick r:id="rId5"/>
              </a:rPr>
              <a:t>https://</a:t>
            </a:r>
            <a:r>
              <a:rPr lang="en-US" sz="1100" dirty="0" smtClean="0">
                <a:hlinkClick r:id="rId5"/>
              </a:rPr>
              <a:t>www.manageengine.com/network-monitoring/what-is-snmp.html</a:t>
            </a:r>
            <a:r>
              <a:rPr lang="en-US" sz="1100" dirty="0" smtClean="0"/>
              <a:t> </a:t>
            </a:r>
            <a:endParaRPr lang="en-US" sz="1100" dirty="0"/>
          </a:p>
        </p:txBody>
      </p:sp>
      <p:sp>
        <p:nvSpPr>
          <p:cNvPr id="11" name="TextBox 10"/>
          <p:cNvSpPr txBox="1"/>
          <p:nvPr/>
        </p:nvSpPr>
        <p:spPr>
          <a:xfrm>
            <a:off x="1222622" y="5173023"/>
            <a:ext cx="5036974" cy="400110"/>
          </a:xfrm>
          <a:prstGeom prst="rect">
            <a:avLst/>
          </a:prstGeom>
          <a:noFill/>
        </p:spPr>
        <p:txBody>
          <a:bodyPr wrap="square" rtlCol="0">
            <a:spAutoFit/>
          </a:bodyPr>
          <a:lstStyle/>
          <a:p>
            <a:pPr algn="ctr"/>
            <a:r>
              <a:rPr lang="en-US" sz="2000" b="1" dirty="0" smtClean="0">
                <a:solidFill>
                  <a:srgbClr val="7030A0"/>
                </a:solidFill>
              </a:rPr>
              <a:t>MIBs</a:t>
            </a:r>
            <a:r>
              <a:rPr lang="en-US" sz="2000" dirty="0" smtClean="0">
                <a:solidFill>
                  <a:srgbClr val="7030A0"/>
                </a:solidFill>
              </a:rPr>
              <a:t> are a Logical Grouping for </a:t>
            </a:r>
            <a:r>
              <a:rPr lang="en-US" sz="2000" b="1" dirty="0" smtClean="0">
                <a:solidFill>
                  <a:srgbClr val="7030A0"/>
                </a:solidFill>
              </a:rPr>
              <a:t>OIDs</a:t>
            </a:r>
            <a:r>
              <a:rPr lang="en-US" sz="2000" dirty="0" smtClean="0">
                <a:solidFill>
                  <a:srgbClr val="7030A0"/>
                </a:solidFill>
              </a:rPr>
              <a:t>.</a:t>
            </a:r>
            <a:endParaRPr lang="en-US" sz="2000" dirty="0">
              <a:solidFill>
                <a:srgbClr val="7030A0"/>
              </a:solidFill>
            </a:endParaRPr>
          </a:p>
        </p:txBody>
      </p:sp>
      <p:sp>
        <p:nvSpPr>
          <p:cNvPr id="12" name="Rectangle 11"/>
          <p:cNvSpPr/>
          <p:nvPr/>
        </p:nvSpPr>
        <p:spPr>
          <a:xfrm>
            <a:off x="1524001" y="5676935"/>
            <a:ext cx="4735595" cy="1077218"/>
          </a:xfrm>
          <a:prstGeom prst="rect">
            <a:avLst/>
          </a:prstGeom>
        </p:spPr>
        <p:txBody>
          <a:bodyPr wrap="square">
            <a:spAutoFit/>
          </a:bodyPr>
          <a:lstStyle/>
          <a:p>
            <a:r>
              <a:rPr lang="en-US" sz="1600" b="1" dirty="0"/>
              <a:t>MIB:</a:t>
            </a:r>
            <a:r>
              <a:rPr lang="en-US" sz="1600" dirty="0"/>
              <a:t> Hierarchical database of network </a:t>
            </a:r>
            <a:r>
              <a:rPr lang="en-US" sz="1600" dirty="0" smtClean="0"/>
              <a:t>objects</a:t>
            </a:r>
          </a:p>
          <a:p>
            <a:r>
              <a:rPr lang="en-US" sz="1600" b="1" dirty="0" smtClean="0"/>
              <a:t>OID</a:t>
            </a:r>
            <a:r>
              <a:rPr lang="en-US" sz="1600" b="1" dirty="0"/>
              <a:t>:</a:t>
            </a:r>
            <a:r>
              <a:rPr lang="en-US" sz="1600" dirty="0"/>
              <a:t> Unique identifier for each managed </a:t>
            </a:r>
            <a:r>
              <a:rPr lang="en-US" sz="1600" dirty="0" smtClean="0"/>
              <a:t>object</a:t>
            </a:r>
          </a:p>
          <a:p>
            <a:endParaRPr lang="en-US" sz="1600" dirty="0" smtClean="0"/>
          </a:p>
          <a:p>
            <a:r>
              <a:rPr lang="en-US" sz="1600" b="1" dirty="0" smtClean="0"/>
              <a:t>1.3.6.1.2.1.1.1.0 → OID for System description</a:t>
            </a:r>
            <a:endParaRPr lang="en-US" sz="1600" b="1" dirty="0"/>
          </a:p>
        </p:txBody>
      </p:sp>
    </p:spTree>
    <p:extLst>
      <p:ext uri="{BB962C8B-B14F-4D97-AF65-F5344CB8AC3E}">
        <p14:creationId xmlns:p14="http://schemas.microsoft.com/office/powerpoint/2010/main" val="7217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3" name="Picture 2"/>
          <p:cNvPicPr>
            <a:picLocks noChangeAspect="1"/>
          </p:cNvPicPr>
          <p:nvPr/>
        </p:nvPicPr>
        <p:blipFill rotWithShape="1">
          <a:blip r:embed="rId4"/>
          <a:srcRect l="2884" r="1498" b="3609"/>
          <a:stretch/>
        </p:blipFill>
        <p:spPr>
          <a:xfrm>
            <a:off x="2239767" y="97116"/>
            <a:ext cx="9736476" cy="6543423"/>
          </a:xfrm>
          <a:prstGeom prst="rect">
            <a:avLst/>
          </a:prstGeom>
        </p:spPr>
      </p:pic>
      <p:sp>
        <p:nvSpPr>
          <p:cNvPr id="7" name="Google Shape;147;p10"/>
          <p:cNvSpPr/>
          <p:nvPr/>
        </p:nvSpPr>
        <p:spPr>
          <a:xfrm>
            <a:off x="190200" y="97116"/>
            <a:ext cx="358041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SNMP Hierarchy</a:t>
            </a:r>
            <a:endParaRPr sz="3200" b="1" i="0" u="none" strike="noStrike" cap="none" dirty="0">
              <a:solidFill>
                <a:srgbClr val="003C71"/>
              </a:solidFill>
              <a:latin typeface="Arial"/>
              <a:ea typeface="Arial"/>
              <a:cs typeface="Arial"/>
              <a:sym typeface="Arial"/>
            </a:endParaRPr>
          </a:p>
        </p:txBody>
      </p:sp>
      <p:sp>
        <p:nvSpPr>
          <p:cNvPr id="4" name="Rectangle 3"/>
          <p:cNvSpPr/>
          <p:nvPr/>
        </p:nvSpPr>
        <p:spPr>
          <a:xfrm>
            <a:off x="7873189" y="6596390"/>
            <a:ext cx="4318811" cy="261610"/>
          </a:xfrm>
          <a:prstGeom prst="rect">
            <a:avLst/>
          </a:prstGeom>
        </p:spPr>
        <p:txBody>
          <a:bodyPr wrap="none">
            <a:spAutoFit/>
          </a:bodyPr>
          <a:lstStyle/>
          <a:p>
            <a:r>
              <a:rPr lang="en-US" sz="1100" dirty="0">
                <a:hlinkClick r:id="rId5"/>
              </a:rPr>
              <a:t>https://www.auvik.com/franklyit/blog/network-basics-what-is-snmp</a:t>
            </a:r>
            <a:r>
              <a:rPr lang="en-US" sz="1100" dirty="0" smtClean="0">
                <a:hlinkClick r:id="rId5"/>
              </a:rPr>
              <a:t>/</a:t>
            </a:r>
            <a:r>
              <a:rPr lang="en-US" sz="1100" dirty="0" smtClean="0"/>
              <a:t> </a:t>
            </a:r>
            <a:endParaRPr lang="en-US" sz="1100" dirty="0"/>
          </a:p>
        </p:txBody>
      </p:sp>
    </p:spTree>
    <p:extLst>
      <p:ext uri="{BB962C8B-B14F-4D97-AF65-F5344CB8AC3E}">
        <p14:creationId xmlns:p14="http://schemas.microsoft.com/office/powerpoint/2010/main" val="4822499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2" name="Picture 1"/>
          <p:cNvPicPr>
            <a:picLocks noChangeAspect="1"/>
          </p:cNvPicPr>
          <p:nvPr/>
        </p:nvPicPr>
        <p:blipFill rotWithShape="1">
          <a:blip r:embed="rId3"/>
          <a:srcRect l="1609" t="1671" r="1692" b="2005"/>
          <a:stretch/>
        </p:blipFill>
        <p:spPr>
          <a:xfrm>
            <a:off x="4572000" y="1704109"/>
            <a:ext cx="7510409" cy="4979231"/>
          </a:xfrm>
          <a:prstGeom prst="rect">
            <a:avLst/>
          </a:prstGeom>
        </p:spPr>
      </p:pic>
      <p:pic>
        <p:nvPicPr>
          <p:cNvPr id="14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pic>
        <p:nvPicPr>
          <p:cNvPr id="4" name="Picture 3"/>
          <p:cNvPicPr>
            <a:picLocks noChangeAspect="1"/>
          </p:cNvPicPr>
          <p:nvPr/>
        </p:nvPicPr>
        <p:blipFill>
          <a:blip r:embed="rId5"/>
          <a:stretch>
            <a:fillRect/>
          </a:stretch>
        </p:blipFill>
        <p:spPr>
          <a:xfrm>
            <a:off x="190200" y="3754953"/>
            <a:ext cx="4563107" cy="1749028"/>
          </a:xfrm>
          <a:prstGeom prst="rect">
            <a:avLst/>
          </a:prstGeom>
          <a:ln>
            <a:solidFill>
              <a:schemeClr val="tx1"/>
            </a:solidFill>
          </a:ln>
        </p:spPr>
      </p:pic>
      <p:sp>
        <p:nvSpPr>
          <p:cNvPr id="3" name="Rectangle 2"/>
          <p:cNvSpPr/>
          <p:nvPr/>
        </p:nvSpPr>
        <p:spPr>
          <a:xfrm>
            <a:off x="190201" y="819144"/>
            <a:ext cx="10089872" cy="646331"/>
          </a:xfrm>
          <a:prstGeom prst="rect">
            <a:avLst/>
          </a:prstGeom>
        </p:spPr>
        <p:txBody>
          <a:bodyPr wrap="square">
            <a:spAutoFit/>
          </a:bodyPr>
          <a:lstStyle/>
          <a:p>
            <a:pPr algn="just"/>
            <a:r>
              <a:rPr lang="en-US" sz="1800" dirty="0" smtClean="0">
                <a:solidFill>
                  <a:srgbClr val="FF0000"/>
                </a:solidFill>
                <a:latin typeface="Montserrat"/>
              </a:rPr>
              <a:t>This hierarchy also </a:t>
            </a:r>
            <a:r>
              <a:rPr lang="en-US" sz="1800" dirty="0">
                <a:solidFill>
                  <a:srgbClr val="FF0000"/>
                </a:solidFill>
                <a:latin typeface="Montserrat"/>
              </a:rPr>
              <a:t>provides an easy, flexible way to organize many devices across a network. </a:t>
            </a:r>
            <a:endParaRPr lang="en-US" sz="1800" dirty="0" smtClean="0">
              <a:solidFill>
                <a:srgbClr val="FF0000"/>
              </a:solidFill>
              <a:latin typeface="Montserrat"/>
            </a:endParaRPr>
          </a:p>
          <a:p>
            <a:pPr algn="just"/>
            <a:r>
              <a:rPr lang="en-US" sz="1800" dirty="0" smtClean="0">
                <a:solidFill>
                  <a:srgbClr val="FF0000"/>
                </a:solidFill>
                <a:latin typeface="Montserrat"/>
              </a:rPr>
              <a:t>It </a:t>
            </a:r>
            <a:r>
              <a:rPr lang="en-US" sz="1800" dirty="0">
                <a:solidFill>
                  <a:srgbClr val="FF0000"/>
                </a:solidFill>
                <a:latin typeface="Montserrat"/>
              </a:rPr>
              <a:t>works no matter how large or small the network is, or what kind of devices are on it.</a:t>
            </a:r>
            <a:endParaRPr lang="en-US" sz="1800" dirty="0">
              <a:solidFill>
                <a:srgbClr val="FF0000"/>
              </a:solidFill>
            </a:endParaRPr>
          </a:p>
        </p:txBody>
      </p:sp>
      <p:sp>
        <p:nvSpPr>
          <p:cNvPr id="5" name="Rectangle 4"/>
          <p:cNvSpPr/>
          <p:nvPr/>
        </p:nvSpPr>
        <p:spPr>
          <a:xfrm>
            <a:off x="177421" y="1504408"/>
            <a:ext cx="7142296" cy="1477328"/>
          </a:xfrm>
          <a:prstGeom prst="rect">
            <a:avLst/>
          </a:prstGeom>
        </p:spPr>
        <p:txBody>
          <a:bodyPr wrap="square">
            <a:spAutoFit/>
          </a:bodyPr>
          <a:lstStyle/>
          <a:p>
            <a:pPr algn="just"/>
            <a:r>
              <a:rPr lang="en-US" sz="1800" b="1" dirty="0">
                <a:solidFill>
                  <a:srgbClr val="00B050"/>
                </a:solidFill>
                <a:latin typeface="Montserrat"/>
              </a:rPr>
              <a:t>SNMP</a:t>
            </a:r>
            <a:r>
              <a:rPr lang="en-US" sz="1800" dirty="0">
                <a:solidFill>
                  <a:srgbClr val="00B050"/>
                </a:solidFill>
                <a:latin typeface="Montserrat"/>
              </a:rPr>
              <a:t> also makes it possible to collect large amounts of information quickly without clogging the network with traffic. Information about device status is always available in a simple format and is updated in real-time. </a:t>
            </a:r>
            <a:r>
              <a:rPr lang="en-US" sz="1800" u="sng" dirty="0">
                <a:solidFill>
                  <a:srgbClr val="00B050"/>
                </a:solidFill>
                <a:latin typeface="Montserrat"/>
              </a:rPr>
              <a:t>This means </a:t>
            </a:r>
            <a:r>
              <a:rPr lang="en-US" sz="1800" u="sng" dirty="0" smtClean="0">
                <a:solidFill>
                  <a:srgbClr val="00B050"/>
                </a:solidFill>
                <a:latin typeface="Montserrat"/>
              </a:rPr>
              <a:t>SNMP managers </a:t>
            </a:r>
            <a:r>
              <a:rPr lang="en-US" sz="1800" u="sng" dirty="0">
                <a:solidFill>
                  <a:srgbClr val="00B050"/>
                </a:solidFill>
                <a:latin typeface="Montserrat"/>
              </a:rPr>
              <a:t>can pull it without waiting for the data to be collected or requiring large data transfers</a:t>
            </a:r>
            <a:r>
              <a:rPr lang="en-US" sz="1800" dirty="0">
                <a:solidFill>
                  <a:srgbClr val="00B050"/>
                </a:solidFill>
                <a:latin typeface="Montserrat"/>
              </a:rPr>
              <a:t>.</a:t>
            </a:r>
            <a:endParaRPr lang="en-US" sz="1800" dirty="0">
              <a:solidFill>
                <a:srgbClr val="00B050"/>
              </a:solidFill>
            </a:endParaRPr>
          </a:p>
        </p:txBody>
      </p:sp>
      <p:sp>
        <p:nvSpPr>
          <p:cNvPr id="6" name="Rectangle 5"/>
          <p:cNvSpPr/>
          <p:nvPr/>
        </p:nvSpPr>
        <p:spPr>
          <a:xfrm>
            <a:off x="152355" y="3020669"/>
            <a:ext cx="5827204" cy="584775"/>
          </a:xfrm>
          <a:prstGeom prst="rect">
            <a:avLst/>
          </a:prstGeom>
        </p:spPr>
        <p:txBody>
          <a:bodyPr wrap="square">
            <a:spAutoFit/>
          </a:bodyPr>
          <a:lstStyle/>
          <a:p>
            <a:pPr algn="just"/>
            <a:r>
              <a:rPr lang="en-US" sz="1600" dirty="0" smtClean="0">
                <a:solidFill>
                  <a:srgbClr val="3333FF"/>
                </a:solidFill>
              </a:rPr>
              <a:t>Some </a:t>
            </a:r>
            <a:r>
              <a:rPr lang="en-US" sz="1600" dirty="0">
                <a:solidFill>
                  <a:srgbClr val="3333FF"/>
                </a:solidFill>
              </a:rPr>
              <a:t>OID values are vendor-specific, which makes it easy to gain some information about a device based simply on its </a:t>
            </a:r>
            <a:r>
              <a:rPr lang="en-US" sz="1600" b="1" dirty="0" smtClean="0">
                <a:solidFill>
                  <a:srgbClr val="3333FF"/>
                </a:solidFill>
              </a:rPr>
              <a:t>OID</a:t>
            </a:r>
            <a:r>
              <a:rPr lang="en-US" sz="1600" dirty="0" smtClean="0">
                <a:solidFill>
                  <a:srgbClr val="3333FF"/>
                </a:solidFill>
              </a:rPr>
              <a:t>. </a:t>
            </a:r>
            <a:endParaRPr lang="en-US" sz="1600" dirty="0">
              <a:solidFill>
                <a:srgbClr val="3333FF"/>
              </a:solidFill>
            </a:endParaRPr>
          </a:p>
        </p:txBody>
      </p:sp>
      <p:sp>
        <p:nvSpPr>
          <p:cNvPr id="8" name="Google Shape;147;p10"/>
          <p:cNvSpPr/>
          <p:nvPr/>
        </p:nvSpPr>
        <p:spPr>
          <a:xfrm>
            <a:off x="190200" y="97116"/>
            <a:ext cx="358041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SNMP Hierarchy</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11068276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 name="Rectangle 1"/>
          <p:cNvSpPr/>
          <p:nvPr/>
        </p:nvSpPr>
        <p:spPr>
          <a:xfrm>
            <a:off x="547734" y="751731"/>
            <a:ext cx="7874906" cy="1323439"/>
          </a:xfrm>
          <a:prstGeom prst="rect">
            <a:avLst/>
          </a:prstGeom>
        </p:spPr>
        <p:txBody>
          <a:bodyPr wrap="square">
            <a:spAutoFit/>
          </a:bodyPr>
          <a:lstStyle/>
          <a:p>
            <a:pPr algn="just"/>
            <a:r>
              <a:rPr lang="en-US" sz="2000" dirty="0">
                <a:solidFill>
                  <a:srgbClr val="FF0000"/>
                </a:solidFill>
              </a:rPr>
              <a:t>The </a:t>
            </a:r>
            <a:r>
              <a:rPr lang="en-US" sz="2000" b="1" dirty="0">
                <a:solidFill>
                  <a:srgbClr val="FF0000"/>
                </a:solidFill>
              </a:rPr>
              <a:t>Ansible</a:t>
            </a:r>
            <a:r>
              <a:rPr lang="en-US" sz="2000" dirty="0">
                <a:solidFill>
                  <a:srgbClr val="FF0000"/>
                </a:solidFill>
              </a:rPr>
              <a:t> project is an open source </a:t>
            </a:r>
            <a:r>
              <a:rPr lang="en-US" sz="2000" dirty="0" smtClean="0">
                <a:solidFill>
                  <a:srgbClr val="FF0000"/>
                </a:solidFill>
              </a:rPr>
              <a:t>community sponsored </a:t>
            </a:r>
            <a:r>
              <a:rPr lang="en-US" sz="2000" dirty="0">
                <a:solidFill>
                  <a:srgbClr val="FF0000"/>
                </a:solidFill>
              </a:rPr>
              <a:t>by Red Hat. </a:t>
            </a:r>
            <a:r>
              <a:rPr lang="en-US" sz="2000" dirty="0" smtClean="0">
                <a:solidFill>
                  <a:srgbClr val="FF0000"/>
                </a:solidFill>
              </a:rPr>
              <a:t>It uses YAML to </a:t>
            </a:r>
            <a:r>
              <a:rPr lang="en-US" sz="2000" dirty="0">
                <a:solidFill>
                  <a:srgbClr val="FF0000"/>
                </a:solidFill>
              </a:rPr>
              <a:t>perfectly </a:t>
            </a:r>
            <a:r>
              <a:rPr lang="en-US" sz="2000" dirty="0" smtClean="0">
                <a:solidFill>
                  <a:srgbClr val="FF0000"/>
                </a:solidFill>
              </a:rPr>
              <a:t>describe IT application </a:t>
            </a:r>
            <a:r>
              <a:rPr lang="en-US" sz="2000" dirty="0">
                <a:solidFill>
                  <a:srgbClr val="FF0000"/>
                </a:solidFill>
              </a:rPr>
              <a:t>environments in Ansible </a:t>
            </a:r>
            <a:r>
              <a:rPr lang="en-US" sz="2000" b="1" dirty="0">
                <a:solidFill>
                  <a:srgbClr val="FF0000"/>
                </a:solidFill>
              </a:rPr>
              <a:t>Playbooks</a:t>
            </a:r>
            <a:r>
              <a:rPr lang="en-US" sz="2000" dirty="0" smtClean="0">
                <a:solidFill>
                  <a:srgbClr val="FF0000"/>
                </a:solidFill>
              </a:rPr>
              <a:t>. </a:t>
            </a:r>
            <a:r>
              <a:rPr lang="en-US" sz="2000" b="1" dirty="0" smtClean="0">
                <a:solidFill>
                  <a:srgbClr val="FF0000"/>
                </a:solidFill>
              </a:rPr>
              <a:t>Ansible</a:t>
            </a:r>
            <a:r>
              <a:rPr lang="en-US" sz="2000" dirty="0" smtClean="0">
                <a:solidFill>
                  <a:srgbClr val="FF0000"/>
                </a:solidFill>
              </a:rPr>
              <a:t> </a:t>
            </a:r>
            <a:r>
              <a:rPr lang="en-US" sz="2000" b="1" dirty="0">
                <a:solidFill>
                  <a:srgbClr val="FF0000"/>
                </a:solidFill>
              </a:rPr>
              <a:t>Engine</a:t>
            </a:r>
            <a:r>
              <a:rPr lang="en-US" sz="2000" dirty="0">
                <a:solidFill>
                  <a:srgbClr val="FF0000"/>
                </a:solidFill>
              </a:rPr>
              <a:t> is a supported product built </a:t>
            </a:r>
            <a:r>
              <a:rPr lang="en-US" sz="2000" dirty="0" smtClean="0">
                <a:solidFill>
                  <a:srgbClr val="FF0000"/>
                </a:solidFill>
              </a:rPr>
              <a:t>from the </a:t>
            </a:r>
            <a:r>
              <a:rPr lang="en-US" sz="2000" b="1" dirty="0">
                <a:solidFill>
                  <a:srgbClr val="FF0000"/>
                </a:solidFill>
              </a:rPr>
              <a:t>Ansible</a:t>
            </a:r>
            <a:r>
              <a:rPr lang="en-US" sz="2000" dirty="0">
                <a:solidFill>
                  <a:srgbClr val="FF0000"/>
                </a:solidFill>
              </a:rPr>
              <a:t> community project.</a:t>
            </a:r>
          </a:p>
        </p:txBody>
      </p:sp>
      <p:sp>
        <p:nvSpPr>
          <p:cNvPr id="4" name="Content Placeholder 2"/>
          <p:cNvSpPr txBox="1">
            <a:spLocks/>
          </p:cNvSpPr>
          <p:nvPr/>
        </p:nvSpPr>
        <p:spPr>
          <a:xfrm>
            <a:off x="851156" y="2931428"/>
            <a:ext cx="7480044" cy="7082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1" indent="-285750">
              <a:buFont typeface="Wingdings" panose="05000000000000000000" pitchFamily="2" charset="2"/>
              <a:buChar char="ü"/>
            </a:pPr>
            <a:r>
              <a:rPr lang="en-US" sz="2000" dirty="0" smtClean="0">
                <a:solidFill>
                  <a:srgbClr val="00B050"/>
                </a:solidFill>
              </a:rPr>
              <a:t>Overview of Configuration Management and Automation</a:t>
            </a:r>
          </a:p>
          <a:p>
            <a:pPr marL="285750" lvl="1" indent="-285750">
              <a:buFont typeface="Wingdings" panose="05000000000000000000" pitchFamily="2" charset="2"/>
              <a:buChar char="ü"/>
            </a:pPr>
            <a:r>
              <a:rPr lang="en-US" sz="2000" dirty="0" smtClean="0">
                <a:solidFill>
                  <a:srgbClr val="00B050"/>
                </a:solidFill>
              </a:rPr>
              <a:t>Implementing an agentless </a:t>
            </a:r>
            <a:r>
              <a:rPr lang="en-US" sz="2000" dirty="0">
                <a:solidFill>
                  <a:srgbClr val="00B050"/>
                </a:solidFill>
              </a:rPr>
              <a:t>a</a:t>
            </a:r>
            <a:r>
              <a:rPr lang="en-US" sz="2000" dirty="0" smtClean="0">
                <a:solidFill>
                  <a:srgbClr val="00B050"/>
                </a:solidFill>
              </a:rPr>
              <a:t>rchitecture to manage resources</a:t>
            </a:r>
            <a:endParaRPr lang="en-US" sz="2000" dirty="0">
              <a:solidFill>
                <a:srgbClr val="00B050"/>
              </a:solidFill>
            </a:endParaRPr>
          </a:p>
        </p:txBody>
      </p:sp>
      <p:sp>
        <p:nvSpPr>
          <p:cNvPr id="3" name="Rectangle 2"/>
          <p:cNvSpPr/>
          <p:nvPr/>
        </p:nvSpPr>
        <p:spPr>
          <a:xfrm>
            <a:off x="3086357" y="4150519"/>
            <a:ext cx="5153403" cy="2308324"/>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400" dirty="0" smtClean="0">
                <a:solidFill>
                  <a:srgbClr val="0070C0"/>
                </a:solidFill>
              </a:rPr>
              <a:t>Simple</a:t>
            </a:r>
            <a:r>
              <a:rPr lang="en-US" sz="2400" dirty="0">
                <a:solidFill>
                  <a:srgbClr val="0070C0"/>
                </a:solidFill>
              </a:rPr>
              <a:t>, YAML-based Playbooks</a:t>
            </a:r>
          </a:p>
          <a:p>
            <a:pPr marL="342900" indent="-342900">
              <a:lnSpc>
                <a:spcPct val="150000"/>
              </a:lnSpc>
              <a:buFont typeface="Wingdings" panose="05000000000000000000" pitchFamily="2" charset="2"/>
              <a:buChar char="ü"/>
            </a:pPr>
            <a:r>
              <a:rPr lang="en-US" sz="2400" dirty="0" smtClean="0">
                <a:solidFill>
                  <a:srgbClr val="0070C0"/>
                </a:solidFill>
              </a:rPr>
              <a:t>Agentless </a:t>
            </a:r>
            <a:r>
              <a:rPr lang="en-US" sz="2400" dirty="0">
                <a:solidFill>
                  <a:srgbClr val="0070C0"/>
                </a:solidFill>
              </a:rPr>
              <a:t>Approach</a:t>
            </a:r>
          </a:p>
          <a:p>
            <a:pPr marL="342900" indent="-342900">
              <a:lnSpc>
                <a:spcPct val="150000"/>
              </a:lnSpc>
              <a:buFont typeface="Wingdings" panose="05000000000000000000" pitchFamily="2" charset="2"/>
              <a:buChar char="ü"/>
            </a:pPr>
            <a:r>
              <a:rPr lang="en-US" sz="2400" dirty="0" smtClean="0">
                <a:solidFill>
                  <a:srgbClr val="0070C0"/>
                </a:solidFill>
              </a:rPr>
              <a:t>Scalability </a:t>
            </a:r>
            <a:r>
              <a:rPr lang="en-US" sz="2400" dirty="0">
                <a:solidFill>
                  <a:srgbClr val="0070C0"/>
                </a:solidFill>
              </a:rPr>
              <a:t>and Performance</a:t>
            </a:r>
          </a:p>
          <a:p>
            <a:pPr marL="342900" indent="-342900">
              <a:lnSpc>
                <a:spcPct val="150000"/>
              </a:lnSpc>
              <a:buFont typeface="Wingdings" panose="05000000000000000000" pitchFamily="2" charset="2"/>
              <a:buChar char="ü"/>
            </a:pPr>
            <a:r>
              <a:rPr lang="en-US" sz="2400" dirty="0" smtClean="0">
                <a:solidFill>
                  <a:srgbClr val="0070C0"/>
                </a:solidFill>
              </a:rPr>
              <a:t>Extensibility </a:t>
            </a:r>
            <a:r>
              <a:rPr lang="en-US" sz="2400" dirty="0">
                <a:solidFill>
                  <a:srgbClr val="0070C0"/>
                </a:solidFill>
              </a:rPr>
              <a:t>with Modules</a:t>
            </a:r>
          </a:p>
        </p:txBody>
      </p:sp>
      <p:pic>
        <p:nvPicPr>
          <p:cNvPr id="5" name="Picture 4"/>
          <p:cNvPicPr>
            <a:picLocks noChangeAspect="1"/>
          </p:cNvPicPr>
          <p:nvPr/>
        </p:nvPicPr>
        <p:blipFill>
          <a:blip r:embed="rId4"/>
          <a:stretch>
            <a:fillRect/>
          </a:stretch>
        </p:blipFill>
        <p:spPr>
          <a:xfrm>
            <a:off x="9113520" y="2397404"/>
            <a:ext cx="2438400" cy="3000375"/>
          </a:xfrm>
          <a:prstGeom prst="rect">
            <a:avLst/>
          </a:prstGeom>
        </p:spPr>
      </p:pic>
      <p:pic>
        <p:nvPicPr>
          <p:cNvPr id="6" name="Picture 5"/>
          <p:cNvPicPr>
            <a:picLocks noChangeAspect="1"/>
          </p:cNvPicPr>
          <p:nvPr/>
        </p:nvPicPr>
        <p:blipFill>
          <a:blip r:embed="rId5"/>
          <a:stretch>
            <a:fillRect/>
          </a:stretch>
        </p:blipFill>
        <p:spPr>
          <a:xfrm>
            <a:off x="9715498" y="1037838"/>
            <a:ext cx="1234444" cy="496769"/>
          </a:xfrm>
          <a:prstGeom prst="rect">
            <a:avLst/>
          </a:prstGeom>
        </p:spPr>
      </p:pic>
      <p:pic>
        <p:nvPicPr>
          <p:cNvPr id="7" name="Picture 6"/>
          <p:cNvPicPr>
            <a:picLocks noChangeAspect="1"/>
          </p:cNvPicPr>
          <p:nvPr/>
        </p:nvPicPr>
        <p:blipFill>
          <a:blip r:embed="rId6"/>
          <a:stretch>
            <a:fillRect/>
          </a:stretch>
        </p:blipFill>
        <p:spPr>
          <a:xfrm>
            <a:off x="9286482" y="1306876"/>
            <a:ext cx="2092476" cy="1318260"/>
          </a:xfrm>
          <a:prstGeom prst="rect">
            <a:avLst/>
          </a:prstGeom>
        </p:spPr>
      </p:pic>
      <p:sp>
        <p:nvSpPr>
          <p:cNvPr id="8" name="Rectangle 7"/>
          <p:cNvSpPr/>
          <p:nvPr/>
        </p:nvSpPr>
        <p:spPr>
          <a:xfrm>
            <a:off x="547734" y="2562096"/>
            <a:ext cx="2664512" cy="400110"/>
          </a:xfrm>
          <a:prstGeom prst="rect">
            <a:avLst/>
          </a:prstGeom>
        </p:spPr>
        <p:txBody>
          <a:bodyPr wrap="none">
            <a:spAutoFit/>
          </a:bodyPr>
          <a:lstStyle/>
          <a:p>
            <a:r>
              <a:rPr lang="en-US" sz="2000" b="1" dirty="0">
                <a:solidFill>
                  <a:srgbClr val="00B050"/>
                </a:solidFill>
              </a:rPr>
              <a:t>What Ansible Does?</a:t>
            </a:r>
          </a:p>
        </p:txBody>
      </p:sp>
      <p:sp>
        <p:nvSpPr>
          <p:cNvPr id="10" name="Rectangle 9"/>
          <p:cNvSpPr/>
          <p:nvPr/>
        </p:nvSpPr>
        <p:spPr>
          <a:xfrm>
            <a:off x="911501" y="4406339"/>
            <a:ext cx="1795684" cy="400110"/>
          </a:xfrm>
          <a:prstGeom prst="rect">
            <a:avLst/>
          </a:prstGeom>
        </p:spPr>
        <p:txBody>
          <a:bodyPr wrap="none">
            <a:spAutoFit/>
          </a:bodyPr>
          <a:lstStyle/>
          <a:p>
            <a:r>
              <a:rPr lang="en-US" sz="2000" b="1" dirty="0" smtClean="0">
                <a:solidFill>
                  <a:srgbClr val="0070C0"/>
                </a:solidFill>
              </a:rPr>
              <a:t>Key Features</a:t>
            </a:r>
            <a:endParaRPr lang="en-US" sz="2000" b="1" dirty="0">
              <a:solidFill>
                <a:srgbClr val="0070C0"/>
              </a:solidFill>
            </a:endParaRPr>
          </a:p>
        </p:txBody>
      </p:sp>
      <p:sp>
        <p:nvSpPr>
          <p:cNvPr id="11" name="Left Brace 10"/>
          <p:cNvSpPr/>
          <p:nvPr/>
        </p:nvSpPr>
        <p:spPr>
          <a:xfrm>
            <a:off x="2742910" y="4249095"/>
            <a:ext cx="416560" cy="2111172"/>
          </a:xfrm>
          <a:prstGeom prst="leftBrace">
            <a:avLst>
              <a:gd name="adj1" fmla="val 47357"/>
              <a:gd name="adj2" fmla="val 1871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10100442" y="337489"/>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22376861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190200" y="97116"/>
            <a:ext cx="358041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SNMP Versions</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rotWithShape="1">
          <a:blip r:embed="rId4"/>
          <a:srcRect l="3596" t="3148" r="3441" b="3704"/>
          <a:stretch/>
        </p:blipFill>
        <p:spPr>
          <a:xfrm>
            <a:off x="6832314" y="1340030"/>
            <a:ext cx="5157627" cy="5167901"/>
          </a:xfrm>
          <a:prstGeom prst="rect">
            <a:avLst/>
          </a:prstGeom>
        </p:spPr>
      </p:pic>
      <p:sp>
        <p:nvSpPr>
          <p:cNvPr id="4" name="Rectangle 3"/>
          <p:cNvSpPr/>
          <p:nvPr/>
        </p:nvSpPr>
        <p:spPr>
          <a:xfrm>
            <a:off x="273976" y="831886"/>
            <a:ext cx="6640531" cy="584775"/>
          </a:xfrm>
          <a:prstGeom prst="rect">
            <a:avLst/>
          </a:prstGeom>
        </p:spPr>
        <p:txBody>
          <a:bodyPr wrap="square">
            <a:spAutoFit/>
          </a:bodyPr>
          <a:lstStyle/>
          <a:p>
            <a:pPr marL="285750" indent="-285750">
              <a:buFont typeface="Wingdings" panose="05000000000000000000" pitchFamily="2" charset="2"/>
              <a:buChar char="Ø"/>
            </a:pPr>
            <a:r>
              <a:rPr lang="en-US" sz="1600" dirty="0">
                <a:solidFill>
                  <a:srgbClr val="001D35"/>
                </a:solidFill>
                <a:latin typeface="+mj-lt"/>
              </a:rPr>
              <a:t>SNMP comes in three versions: SNMPv1, SNMPv2c, and </a:t>
            </a:r>
            <a:r>
              <a:rPr lang="en-US" sz="1600" dirty="0" smtClean="0">
                <a:solidFill>
                  <a:srgbClr val="FF0000"/>
                </a:solidFill>
                <a:latin typeface="+mj-lt"/>
              </a:rPr>
              <a:t>SNMPv3</a:t>
            </a:r>
            <a:r>
              <a:rPr lang="en-US" sz="1600" dirty="0" smtClean="0">
                <a:solidFill>
                  <a:srgbClr val="001D35"/>
                </a:solidFill>
                <a:latin typeface="+mj-lt"/>
              </a:rPr>
              <a:t>.</a:t>
            </a:r>
            <a:endParaRPr lang="en-US" sz="1600" dirty="0">
              <a:solidFill>
                <a:srgbClr val="001D35"/>
              </a:solidFill>
              <a:latin typeface="+mj-lt"/>
            </a:endParaRPr>
          </a:p>
          <a:p>
            <a:pPr marL="285750" indent="-285750">
              <a:buFont typeface="Wingdings" panose="05000000000000000000" pitchFamily="2" charset="2"/>
              <a:buChar char="Ø"/>
            </a:pPr>
            <a:r>
              <a:rPr lang="en-US" sz="1600" dirty="0">
                <a:solidFill>
                  <a:srgbClr val="FF0000"/>
                </a:solidFill>
                <a:latin typeface="+mj-lt"/>
              </a:rPr>
              <a:t>S</a:t>
            </a:r>
            <a:r>
              <a:rPr lang="en-US" sz="1600" dirty="0" smtClean="0">
                <a:solidFill>
                  <a:srgbClr val="FF0000"/>
                </a:solidFill>
                <a:latin typeface="+mj-lt"/>
              </a:rPr>
              <a:t>NMPv3</a:t>
            </a:r>
            <a:r>
              <a:rPr lang="en-US" sz="1600" dirty="0" smtClean="0">
                <a:solidFill>
                  <a:srgbClr val="001D35"/>
                </a:solidFill>
                <a:latin typeface="+mj-lt"/>
              </a:rPr>
              <a:t> </a:t>
            </a:r>
            <a:r>
              <a:rPr lang="en-US" sz="1600" dirty="0">
                <a:solidFill>
                  <a:srgbClr val="001D35"/>
                </a:solidFill>
                <a:latin typeface="+mj-lt"/>
              </a:rPr>
              <a:t>is the </a:t>
            </a:r>
            <a:r>
              <a:rPr lang="en-US" sz="1600" dirty="0">
                <a:solidFill>
                  <a:srgbClr val="FF0000"/>
                </a:solidFill>
                <a:latin typeface="+mj-lt"/>
              </a:rPr>
              <a:t>most </a:t>
            </a:r>
            <a:r>
              <a:rPr lang="en-US" sz="1600" dirty="0" smtClean="0">
                <a:solidFill>
                  <a:srgbClr val="FF0000"/>
                </a:solidFill>
                <a:latin typeface="+mj-lt"/>
              </a:rPr>
              <a:t>Secure version</a:t>
            </a:r>
            <a:r>
              <a:rPr lang="en-US" sz="1600" dirty="0" smtClean="0">
                <a:solidFill>
                  <a:srgbClr val="001D35"/>
                </a:solidFill>
                <a:latin typeface="+mj-lt"/>
              </a:rPr>
              <a:t>.</a:t>
            </a:r>
            <a:endParaRPr lang="en-US" sz="1600" dirty="0">
              <a:solidFill>
                <a:srgbClr val="001D35"/>
              </a:solidFill>
              <a:latin typeface="+mj-lt"/>
            </a:endParaRPr>
          </a:p>
        </p:txBody>
      </p:sp>
      <p:sp>
        <p:nvSpPr>
          <p:cNvPr id="5" name="Rectangle 4"/>
          <p:cNvSpPr/>
          <p:nvPr/>
        </p:nvSpPr>
        <p:spPr>
          <a:xfrm>
            <a:off x="273976" y="1977137"/>
            <a:ext cx="6024083" cy="1323439"/>
          </a:xfrm>
          <a:prstGeom prst="rect">
            <a:avLst/>
          </a:prstGeom>
        </p:spPr>
        <p:txBody>
          <a:bodyPr wrap="square">
            <a:spAutoFit/>
          </a:bodyPr>
          <a:lstStyle/>
          <a:p>
            <a:r>
              <a:rPr lang="en-US" sz="1600" b="1" dirty="0"/>
              <a:t>SNMPv1:</a:t>
            </a:r>
            <a:r>
              <a:rPr lang="en-US" sz="1600" dirty="0"/>
              <a:t> Basic functionality, no </a:t>
            </a:r>
            <a:r>
              <a:rPr lang="en-US" sz="1600" dirty="0" smtClean="0"/>
              <a:t>security.</a:t>
            </a:r>
          </a:p>
          <a:p>
            <a:endParaRPr lang="en-US" sz="1600" dirty="0"/>
          </a:p>
          <a:p>
            <a:r>
              <a:rPr lang="en-US" sz="1600" b="1" dirty="0" smtClean="0"/>
              <a:t>SNMPv2c</a:t>
            </a:r>
            <a:r>
              <a:rPr lang="en-US" sz="1600" b="1" dirty="0"/>
              <a:t>:</a:t>
            </a:r>
            <a:r>
              <a:rPr lang="en-US" sz="1600" dirty="0"/>
              <a:t> Improved performance, still uses community </a:t>
            </a:r>
            <a:r>
              <a:rPr lang="en-US" sz="1600" dirty="0" smtClean="0"/>
              <a:t>strings.</a:t>
            </a:r>
          </a:p>
          <a:p>
            <a:endParaRPr lang="en-US" sz="1600" dirty="0"/>
          </a:p>
          <a:p>
            <a:r>
              <a:rPr lang="en-US" sz="1600" b="1" dirty="0" smtClean="0"/>
              <a:t>SNMPv3</a:t>
            </a:r>
            <a:r>
              <a:rPr lang="en-US" sz="1600" b="1" dirty="0"/>
              <a:t>:</a:t>
            </a:r>
            <a:r>
              <a:rPr lang="en-US" sz="1600" dirty="0"/>
              <a:t> Security enhancements (Authentication &amp; Encryption</a:t>
            </a:r>
            <a:r>
              <a:rPr lang="en-US" sz="1600" dirty="0" smtClean="0"/>
              <a:t>).</a:t>
            </a:r>
            <a:endParaRPr lang="en-US" sz="1600" dirty="0"/>
          </a:p>
        </p:txBody>
      </p:sp>
      <p:pic>
        <p:nvPicPr>
          <p:cNvPr id="6" name="Picture 5"/>
          <p:cNvPicPr>
            <a:picLocks noChangeAspect="1"/>
          </p:cNvPicPr>
          <p:nvPr/>
        </p:nvPicPr>
        <p:blipFill>
          <a:blip r:embed="rId5"/>
          <a:stretch>
            <a:fillRect/>
          </a:stretch>
        </p:blipFill>
        <p:spPr>
          <a:xfrm>
            <a:off x="273976" y="3689173"/>
            <a:ext cx="5772983" cy="1342969"/>
          </a:xfrm>
          <a:prstGeom prst="rect">
            <a:avLst/>
          </a:prstGeom>
        </p:spPr>
      </p:pic>
    </p:spTree>
    <p:extLst>
      <p:ext uri="{BB962C8B-B14F-4D97-AF65-F5344CB8AC3E}">
        <p14:creationId xmlns:p14="http://schemas.microsoft.com/office/powerpoint/2010/main" val="25854365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13016" y="862419"/>
            <a:ext cx="11126912" cy="830997"/>
          </a:xfrm>
          <a:prstGeom prst="rect">
            <a:avLst/>
          </a:prstGeom>
        </p:spPr>
        <p:txBody>
          <a:bodyPr wrap="square">
            <a:spAutoFit/>
          </a:bodyPr>
          <a:lstStyle/>
          <a:p>
            <a:pPr marL="457200" lvl="1" algn="just"/>
            <a:r>
              <a:rPr lang="en-US" sz="1600" b="1" dirty="0">
                <a:solidFill>
                  <a:srgbClr val="3333FF"/>
                </a:solidFill>
                <a:latin typeface="Montserrat"/>
              </a:rPr>
              <a:t>E</a:t>
            </a:r>
            <a:r>
              <a:rPr lang="en-US" sz="1600" b="1" dirty="0" smtClean="0">
                <a:solidFill>
                  <a:srgbClr val="3333FF"/>
                </a:solidFill>
                <a:latin typeface="Montserrat"/>
              </a:rPr>
              <a:t>vent-driven </a:t>
            </a:r>
            <a:r>
              <a:rPr lang="en-US" sz="1600" b="1" dirty="0">
                <a:solidFill>
                  <a:srgbClr val="3333FF"/>
                </a:solidFill>
                <a:latin typeface="Montserrat"/>
              </a:rPr>
              <a:t>C</a:t>
            </a:r>
            <a:r>
              <a:rPr lang="en-US" sz="1600" b="1" dirty="0" smtClean="0">
                <a:solidFill>
                  <a:srgbClr val="3333FF"/>
                </a:solidFill>
                <a:latin typeface="Montserrat"/>
              </a:rPr>
              <a:t>ommunication </a:t>
            </a:r>
            <a:r>
              <a:rPr lang="en-US" sz="1600" dirty="0">
                <a:solidFill>
                  <a:srgbClr val="3333FF"/>
                </a:solidFill>
                <a:latin typeface="Montserrat"/>
              </a:rPr>
              <a:t>through </a:t>
            </a:r>
            <a:r>
              <a:rPr lang="en-US" sz="1600" u="sng" dirty="0">
                <a:solidFill>
                  <a:srgbClr val="3333FF"/>
                </a:solidFill>
                <a:latin typeface="Montserrat"/>
                <a:hlinkClick r:id="rId4"/>
              </a:rPr>
              <a:t>SNMP </a:t>
            </a:r>
            <a:r>
              <a:rPr lang="en-US" sz="1600" u="sng" dirty="0" smtClean="0">
                <a:solidFill>
                  <a:srgbClr val="3333FF"/>
                </a:solidFill>
                <a:latin typeface="Montserrat"/>
                <a:hlinkClick r:id="rId4"/>
              </a:rPr>
              <a:t>Traps</a:t>
            </a:r>
            <a:r>
              <a:rPr lang="en-US" sz="1600" dirty="0" smtClean="0">
                <a:solidFill>
                  <a:srgbClr val="3333FF"/>
                </a:solidFill>
                <a:latin typeface="Montserrat"/>
              </a:rPr>
              <a:t>, </a:t>
            </a:r>
            <a:r>
              <a:rPr lang="en-US" sz="1600" dirty="0">
                <a:solidFill>
                  <a:srgbClr val="3333FF"/>
                </a:solidFill>
                <a:latin typeface="Montserrat"/>
              </a:rPr>
              <a:t>providing real-time updates about network events to management systems</a:t>
            </a:r>
            <a:r>
              <a:rPr lang="en-US" sz="1600" dirty="0" smtClean="0">
                <a:solidFill>
                  <a:srgbClr val="3333FF"/>
                </a:solidFill>
                <a:latin typeface="Montserrat"/>
              </a:rPr>
              <a:t>. SNMP Traps are s</a:t>
            </a:r>
            <a:r>
              <a:rPr lang="en-US" sz="1600" dirty="0" smtClean="0">
                <a:solidFill>
                  <a:srgbClr val="3333FF"/>
                </a:solidFill>
              </a:rPr>
              <a:t>ent </a:t>
            </a:r>
            <a:r>
              <a:rPr lang="en-US" sz="1600" dirty="0">
                <a:solidFill>
                  <a:srgbClr val="3333FF"/>
                </a:solidFill>
              </a:rPr>
              <a:t>from Agent to Manager when an event </a:t>
            </a:r>
            <a:r>
              <a:rPr lang="en-US" sz="1600" dirty="0" smtClean="0">
                <a:solidFill>
                  <a:srgbClr val="3333FF"/>
                </a:solidFill>
              </a:rPr>
              <a:t>occurs. Indeed, they are unsolicited </a:t>
            </a:r>
            <a:r>
              <a:rPr lang="en-US" sz="1600" dirty="0">
                <a:solidFill>
                  <a:srgbClr val="3333FF"/>
                </a:solidFill>
              </a:rPr>
              <a:t>messages </a:t>
            </a:r>
            <a:r>
              <a:rPr lang="en-US" sz="1600" dirty="0" smtClean="0">
                <a:solidFill>
                  <a:srgbClr val="3333FF"/>
                </a:solidFill>
              </a:rPr>
              <a:t>and will be generated at events like </a:t>
            </a:r>
            <a:r>
              <a:rPr lang="en-US" sz="1600" b="1" dirty="0" smtClean="0">
                <a:solidFill>
                  <a:srgbClr val="FF0000"/>
                </a:solidFill>
              </a:rPr>
              <a:t>Link Failure</a:t>
            </a:r>
            <a:r>
              <a:rPr lang="en-US" sz="1600" dirty="0">
                <a:solidFill>
                  <a:srgbClr val="3333FF"/>
                </a:solidFill>
              </a:rPr>
              <a:t>, </a:t>
            </a:r>
            <a:r>
              <a:rPr lang="en-US" sz="1600" b="1" dirty="0" smtClean="0">
                <a:solidFill>
                  <a:srgbClr val="FF0000"/>
                </a:solidFill>
              </a:rPr>
              <a:t>High </a:t>
            </a:r>
            <a:r>
              <a:rPr lang="en-US" sz="1600" b="1" dirty="0">
                <a:solidFill>
                  <a:srgbClr val="FF0000"/>
                </a:solidFill>
              </a:rPr>
              <a:t>CPU </a:t>
            </a:r>
            <a:r>
              <a:rPr lang="en-US" sz="1600" b="1" dirty="0" smtClean="0">
                <a:solidFill>
                  <a:srgbClr val="FF0000"/>
                </a:solidFill>
              </a:rPr>
              <a:t>Usage</a:t>
            </a:r>
            <a:r>
              <a:rPr lang="en-US" sz="1600" dirty="0" smtClean="0">
                <a:solidFill>
                  <a:srgbClr val="3333FF"/>
                </a:solidFill>
              </a:rPr>
              <a:t>, </a:t>
            </a:r>
            <a:r>
              <a:rPr lang="en-US" sz="1600" b="1" dirty="0" smtClean="0">
                <a:solidFill>
                  <a:srgbClr val="FF0000"/>
                </a:solidFill>
              </a:rPr>
              <a:t>Interface </a:t>
            </a:r>
            <a:r>
              <a:rPr lang="en-US" sz="1600" b="1" dirty="0">
                <a:solidFill>
                  <a:srgbClr val="FF0000"/>
                </a:solidFill>
              </a:rPr>
              <a:t>G</a:t>
            </a:r>
            <a:r>
              <a:rPr lang="en-US" sz="1600" b="1" dirty="0" smtClean="0">
                <a:solidFill>
                  <a:srgbClr val="FF0000"/>
                </a:solidFill>
              </a:rPr>
              <a:t>oes Down</a:t>
            </a:r>
            <a:r>
              <a:rPr lang="en-US" sz="1600" dirty="0" smtClean="0">
                <a:solidFill>
                  <a:srgbClr val="3333FF"/>
                </a:solidFill>
              </a:rPr>
              <a:t>.</a:t>
            </a:r>
            <a:endParaRPr lang="en-US" sz="1600" dirty="0">
              <a:solidFill>
                <a:srgbClr val="3333FF"/>
              </a:solidFill>
            </a:endParaRPr>
          </a:p>
        </p:txBody>
      </p:sp>
      <p:sp>
        <p:nvSpPr>
          <p:cNvPr id="5" name="Google Shape;147;p10"/>
          <p:cNvSpPr/>
          <p:nvPr/>
        </p:nvSpPr>
        <p:spPr>
          <a:xfrm>
            <a:off x="190200" y="97116"/>
            <a:ext cx="358041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SNMP Trap</a:t>
            </a:r>
            <a:endParaRPr sz="3200" b="1" i="0" u="none" strike="noStrike" cap="none" dirty="0">
              <a:solidFill>
                <a:srgbClr val="003C71"/>
              </a:solidFill>
              <a:latin typeface="Arial"/>
              <a:ea typeface="Arial"/>
              <a:cs typeface="Arial"/>
              <a:sym typeface="Arial"/>
            </a:endParaRPr>
          </a:p>
        </p:txBody>
      </p:sp>
      <p:pic>
        <p:nvPicPr>
          <p:cNvPr id="7" name="Picture 6"/>
          <p:cNvPicPr>
            <a:picLocks noChangeAspect="1"/>
          </p:cNvPicPr>
          <p:nvPr/>
        </p:nvPicPr>
        <p:blipFill>
          <a:blip r:embed="rId5"/>
          <a:stretch>
            <a:fillRect/>
          </a:stretch>
        </p:blipFill>
        <p:spPr>
          <a:xfrm>
            <a:off x="2008001" y="2114237"/>
            <a:ext cx="7788336" cy="1996170"/>
          </a:xfrm>
          <a:prstGeom prst="rect">
            <a:avLst/>
          </a:prstGeom>
        </p:spPr>
      </p:pic>
      <p:pic>
        <p:nvPicPr>
          <p:cNvPr id="8" name="Picture 7"/>
          <p:cNvPicPr>
            <a:picLocks noChangeAspect="1"/>
          </p:cNvPicPr>
          <p:nvPr/>
        </p:nvPicPr>
        <p:blipFill>
          <a:blip r:embed="rId6"/>
          <a:stretch>
            <a:fillRect/>
          </a:stretch>
        </p:blipFill>
        <p:spPr>
          <a:xfrm>
            <a:off x="1531572" y="4121053"/>
            <a:ext cx="8741194" cy="1560928"/>
          </a:xfrm>
          <a:prstGeom prst="rect">
            <a:avLst/>
          </a:prstGeom>
        </p:spPr>
      </p:pic>
    </p:spTree>
    <p:extLst>
      <p:ext uri="{BB962C8B-B14F-4D97-AF65-F5344CB8AC3E}">
        <p14:creationId xmlns:p14="http://schemas.microsoft.com/office/powerpoint/2010/main" val="29623626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grpSp>
        <p:nvGrpSpPr>
          <p:cNvPr id="3" name="Google Shape;444;p99"/>
          <p:cNvGrpSpPr/>
          <p:nvPr/>
        </p:nvGrpSpPr>
        <p:grpSpPr>
          <a:xfrm>
            <a:off x="8714175" y="346157"/>
            <a:ext cx="3107708" cy="916808"/>
            <a:chOff x="77281" y="94146"/>
            <a:chExt cx="3107708" cy="916808"/>
          </a:xfrm>
        </p:grpSpPr>
        <p:pic>
          <p:nvPicPr>
            <p:cNvPr id="4" name="Google Shape;445;p99"/>
            <p:cNvPicPr preferRelativeResize="0"/>
            <p:nvPr/>
          </p:nvPicPr>
          <p:blipFill rotWithShape="1">
            <a:blip r:embed="rId4">
              <a:alphaModFix/>
            </a:blip>
            <a:srcRect l="16091" t="28174" r="14843" b="25981"/>
            <a:stretch/>
          </p:blipFill>
          <p:spPr>
            <a:xfrm>
              <a:off x="77281" y="94146"/>
              <a:ext cx="3107708" cy="916808"/>
            </a:xfrm>
            <a:prstGeom prst="rect">
              <a:avLst/>
            </a:prstGeom>
            <a:noFill/>
            <a:ln>
              <a:noFill/>
            </a:ln>
          </p:spPr>
        </p:pic>
        <p:sp>
          <p:nvSpPr>
            <p:cNvPr id="5" name="Google Shape;446;p99"/>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smtClean="0">
                  <a:solidFill>
                    <a:schemeClr val="lt1"/>
                  </a:solidFill>
                  <a:latin typeface="Arial"/>
                  <a:ea typeface="Arial"/>
                  <a:cs typeface="Arial"/>
                  <a:sym typeface="Arial"/>
                </a:rPr>
                <a:t>2</a:t>
              </a:r>
              <a:endParaRPr sz="2400" b="1" i="0" u="none" strike="noStrike" cap="none" dirty="0">
                <a:solidFill>
                  <a:schemeClr val="lt1"/>
                </a:solidFill>
                <a:latin typeface="Arial"/>
                <a:ea typeface="Arial"/>
                <a:cs typeface="Arial"/>
                <a:sym typeface="Arial"/>
              </a:endParaRPr>
            </a:p>
          </p:txBody>
        </p:sp>
      </p:grpSp>
      <p:sp>
        <p:nvSpPr>
          <p:cNvPr id="6" name="Google Shape;147;p10"/>
          <p:cNvSpPr/>
          <p:nvPr/>
        </p:nvSpPr>
        <p:spPr>
          <a:xfrm>
            <a:off x="231296" y="76761"/>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Create a Zabbix Container</a:t>
            </a:r>
            <a:endParaRPr sz="3200" b="1" i="0" u="none" strike="noStrike" cap="none" dirty="0">
              <a:solidFill>
                <a:srgbClr val="003C71"/>
              </a:solidFill>
              <a:latin typeface="Arial"/>
              <a:ea typeface="Arial"/>
              <a:cs typeface="Arial"/>
              <a:sym typeface="Arial"/>
            </a:endParaRPr>
          </a:p>
        </p:txBody>
      </p:sp>
      <p:sp>
        <p:nvSpPr>
          <p:cNvPr id="7" name="Rectangle 6"/>
          <p:cNvSpPr/>
          <p:nvPr/>
        </p:nvSpPr>
        <p:spPr>
          <a:xfrm>
            <a:off x="231296" y="1030087"/>
            <a:ext cx="8398453" cy="338554"/>
          </a:xfrm>
          <a:prstGeom prst="rect">
            <a:avLst/>
          </a:prstGeom>
        </p:spPr>
        <p:txBody>
          <a:bodyPr wrap="none">
            <a:spAutoFit/>
          </a:bodyPr>
          <a:lstStyle/>
          <a:p>
            <a:pPr marL="342900" indent="-342900">
              <a:buAutoNum type="arabicPeriod"/>
            </a:pPr>
            <a:r>
              <a:rPr lang="en-US" sz="1600" dirty="0" smtClean="0"/>
              <a:t>Create a new EC2 instance (using Ubuntu image) and install SNMP Agent on the host. </a:t>
            </a:r>
            <a:endParaRPr lang="en-US" sz="1600" dirty="0"/>
          </a:p>
        </p:txBody>
      </p:sp>
      <p:sp>
        <p:nvSpPr>
          <p:cNvPr id="8" name="Rectangle 7"/>
          <p:cNvSpPr/>
          <p:nvPr/>
        </p:nvSpPr>
        <p:spPr>
          <a:xfrm>
            <a:off x="595902" y="1368641"/>
            <a:ext cx="10226211" cy="2554545"/>
          </a:xfrm>
          <a:prstGeom prst="rect">
            <a:avLst/>
          </a:prstGeom>
        </p:spPr>
        <p:txBody>
          <a:bodyPr wrap="square">
            <a:spAutoFit/>
          </a:bodyPr>
          <a:lstStyle/>
          <a:p>
            <a:r>
              <a:rPr lang="en-US" sz="1600" b="1" dirty="0" smtClean="0">
                <a:latin typeface="Arial" panose="020B0604020202020204" pitchFamily="34" charset="0"/>
              </a:rPr>
              <a:t>$ sudo apt </a:t>
            </a:r>
            <a:r>
              <a:rPr lang="en-US" sz="1600" b="1" dirty="0">
                <a:latin typeface="Arial" panose="020B0604020202020204" pitchFamily="34" charset="0"/>
              </a:rPr>
              <a:t>update</a:t>
            </a:r>
            <a:endParaRPr lang="en-US" sz="1600" b="1" dirty="0"/>
          </a:p>
          <a:p>
            <a:r>
              <a:rPr lang="en-US" sz="1600" b="1" dirty="0" smtClean="0">
                <a:latin typeface="Arial" panose="020B0604020202020204" pitchFamily="34" charset="0"/>
              </a:rPr>
              <a:t>$ sudo apt </a:t>
            </a:r>
            <a:r>
              <a:rPr lang="en-US" sz="1600" b="1" dirty="0">
                <a:latin typeface="Arial" panose="020B0604020202020204" pitchFamily="34" charset="0"/>
              </a:rPr>
              <a:t>install snmpd </a:t>
            </a:r>
            <a:r>
              <a:rPr lang="en-US" sz="1600" b="1" dirty="0" err="1">
                <a:latin typeface="Arial" panose="020B0604020202020204" pitchFamily="34" charset="0"/>
              </a:rPr>
              <a:t>libsnmp</a:t>
            </a:r>
            <a:r>
              <a:rPr lang="en-US" sz="1600" b="1" dirty="0">
                <a:latin typeface="Arial" panose="020B0604020202020204" pitchFamily="34" charset="0"/>
              </a:rPr>
              <a:t>-dev</a:t>
            </a:r>
            <a:endParaRPr lang="en-US" sz="1600" b="1" dirty="0"/>
          </a:p>
          <a:p>
            <a:r>
              <a:rPr lang="en-US" sz="1600" b="1" dirty="0" smtClean="0">
                <a:latin typeface="Arial" panose="020B0604020202020204" pitchFamily="34" charset="0"/>
              </a:rPr>
              <a:t>$ sudo apt </a:t>
            </a:r>
            <a:r>
              <a:rPr lang="en-US" sz="1600" b="1" dirty="0">
                <a:latin typeface="Arial" panose="020B0604020202020204" pitchFamily="34" charset="0"/>
              </a:rPr>
              <a:t>install net-tools</a:t>
            </a:r>
            <a:endParaRPr lang="en-US" sz="1600" b="1" dirty="0"/>
          </a:p>
          <a:p>
            <a:r>
              <a:rPr lang="en-US" sz="1600" b="1" dirty="0" smtClean="0">
                <a:latin typeface="Arial" panose="020B0604020202020204" pitchFamily="34" charset="0"/>
              </a:rPr>
              <a:t>$ </a:t>
            </a:r>
            <a:r>
              <a:rPr lang="en-US" sz="1600" b="1" dirty="0" err="1" smtClean="0">
                <a:latin typeface="Arial" panose="020B0604020202020204" pitchFamily="34" charset="0"/>
              </a:rPr>
              <a:t>netstat</a:t>
            </a:r>
            <a:r>
              <a:rPr lang="en-US" sz="1600" b="1" dirty="0" smtClean="0">
                <a:latin typeface="Arial" panose="020B0604020202020204" pitchFamily="34" charset="0"/>
              </a:rPr>
              <a:t> –</a:t>
            </a:r>
            <a:r>
              <a:rPr lang="en-US" sz="1600" b="1" dirty="0" err="1" smtClean="0">
                <a:latin typeface="Arial" panose="020B0604020202020204" pitchFamily="34" charset="0"/>
              </a:rPr>
              <a:t>nltup</a:t>
            </a:r>
            <a:r>
              <a:rPr lang="en-US" sz="1600" b="1" dirty="0" smtClean="0">
                <a:latin typeface="Arial" panose="020B0604020202020204" pitchFamily="34" charset="0"/>
              </a:rPr>
              <a:t> </a:t>
            </a:r>
            <a:r>
              <a:rPr lang="en-US" sz="1600" b="1" dirty="0" smtClean="0">
                <a:latin typeface="Arial" panose="020B0604020202020204" pitchFamily="34" charset="0"/>
              </a:rPr>
              <a:t>| </a:t>
            </a:r>
            <a:r>
              <a:rPr lang="en-US" sz="1600" b="1" dirty="0" err="1" smtClean="0">
                <a:latin typeface="Arial" panose="020B0604020202020204" pitchFamily="34" charset="0"/>
              </a:rPr>
              <a:t>grep</a:t>
            </a:r>
            <a:r>
              <a:rPr lang="en-US" sz="1600" b="1" dirty="0" smtClean="0">
                <a:latin typeface="Arial" panose="020B0604020202020204" pitchFamily="34" charset="0"/>
              </a:rPr>
              <a:t> 161 </a:t>
            </a:r>
            <a:r>
              <a:rPr lang="en-US" sz="1600" b="1" dirty="0" smtClean="0">
                <a:latin typeface="Arial" panose="020B0604020202020204" pitchFamily="34" charset="0"/>
                <a:sym typeface="Wingdings" panose="05000000000000000000" pitchFamily="2" charset="2"/>
              </a:rPr>
              <a:t> </a:t>
            </a:r>
            <a:r>
              <a:rPr lang="en-US" sz="1600" dirty="0">
                <a:solidFill>
                  <a:srgbClr val="0070C0"/>
                </a:solidFill>
                <a:latin typeface="Arial" panose="020B0604020202020204" pitchFamily="34" charset="0"/>
                <a:sym typeface="Wingdings" panose="05000000000000000000" pitchFamily="2" charset="2"/>
              </a:rPr>
              <a:t>C</a:t>
            </a:r>
            <a:r>
              <a:rPr lang="en-US" sz="1600" dirty="0" smtClean="0">
                <a:solidFill>
                  <a:srgbClr val="0070C0"/>
                </a:solidFill>
                <a:latin typeface="Arial" panose="020B0604020202020204" pitchFamily="34" charset="0"/>
                <a:sym typeface="Wingdings" panose="05000000000000000000" pitchFamily="2" charset="2"/>
              </a:rPr>
              <a:t>heck 161 UDP is Listening</a:t>
            </a:r>
            <a:endParaRPr lang="en-US" sz="1600" dirty="0">
              <a:solidFill>
                <a:srgbClr val="0070C0"/>
              </a:solidFill>
            </a:endParaRPr>
          </a:p>
          <a:p>
            <a:r>
              <a:rPr lang="en-US" sz="1600" b="1" dirty="0" smtClean="0">
                <a:latin typeface="Arial" panose="020B0604020202020204" pitchFamily="34" charset="0"/>
              </a:rPr>
              <a:t>$ sudo systemctl </a:t>
            </a:r>
            <a:r>
              <a:rPr lang="en-US" sz="1600" b="1" dirty="0">
                <a:latin typeface="Arial" panose="020B0604020202020204" pitchFamily="34" charset="0"/>
              </a:rPr>
              <a:t>stop snmpd</a:t>
            </a:r>
            <a:endParaRPr lang="en-US" sz="1600" b="1" dirty="0"/>
          </a:p>
          <a:p>
            <a:r>
              <a:rPr lang="en-US" sz="1600" b="1" dirty="0" smtClean="0">
                <a:latin typeface="Arial" panose="020B0604020202020204" pitchFamily="34" charset="0"/>
              </a:rPr>
              <a:t>$ sudo </a:t>
            </a:r>
            <a:r>
              <a:rPr lang="en-US" sz="1600" b="1" dirty="0">
                <a:latin typeface="Arial" panose="020B0604020202020204" pitchFamily="34" charset="0"/>
              </a:rPr>
              <a:t>net-snmp-create-v3-user -</a:t>
            </a:r>
            <a:r>
              <a:rPr lang="en-US" sz="1600" b="1" dirty="0" err="1">
                <a:latin typeface="Arial" panose="020B0604020202020204" pitchFamily="34" charset="0"/>
              </a:rPr>
              <a:t>ro</a:t>
            </a:r>
            <a:r>
              <a:rPr lang="en-US" sz="1600" b="1" dirty="0">
                <a:latin typeface="Arial" panose="020B0604020202020204" pitchFamily="34" charset="0"/>
              </a:rPr>
              <a:t> -A '</a:t>
            </a:r>
            <a:r>
              <a:rPr lang="en-US" sz="1600" b="1" dirty="0" err="1">
                <a:latin typeface="Arial" panose="020B0604020202020204" pitchFamily="34" charset="0"/>
              </a:rPr>
              <a:t>mypassword</a:t>
            </a:r>
            <a:r>
              <a:rPr lang="en-US" sz="1600" b="1" dirty="0">
                <a:latin typeface="Arial" panose="020B0604020202020204" pitchFamily="34" charset="0"/>
              </a:rPr>
              <a:t>!' -X '</a:t>
            </a:r>
            <a:r>
              <a:rPr lang="en-US" sz="1600" b="1" dirty="0" err="1">
                <a:latin typeface="Arial" panose="020B0604020202020204" pitchFamily="34" charset="0"/>
              </a:rPr>
              <a:t>mypassword</a:t>
            </a:r>
            <a:r>
              <a:rPr lang="en-US" sz="1600" b="1" dirty="0">
                <a:latin typeface="Arial" panose="020B0604020202020204" pitchFamily="34" charset="0"/>
              </a:rPr>
              <a:t>#' -a SHA -x AES </a:t>
            </a:r>
            <a:r>
              <a:rPr lang="en-US" sz="1600" b="1" dirty="0" smtClean="0">
                <a:latin typeface="Arial" panose="020B0604020202020204" pitchFamily="34" charset="0"/>
              </a:rPr>
              <a:t>snmpv3user</a:t>
            </a:r>
          </a:p>
          <a:p>
            <a:r>
              <a:rPr lang="en-US" sz="1600" b="1" dirty="0" smtClean="0">
                <a:latin typeface="Arial" panose="020B0604020202020204" pitchFamily="34" charset="0"/>
              </a:rPr>
              <a:t>$ sudo vim /</a:t>
            </a:r>
            <a:r>
              <a:rPr lang="en-US" sz="1600" b="1" dirty="0" err="1" smtClean="0">
                <a:latin typeface="Arial" panose="020B0604020202020204" pitchFamily="34" charset="0"/>
              </a:rPr>
              <a:t>etc</a:t>
            </a:r>
            <a:r>
              <a:rPr lang="en-US" sz="1600" b="1" dirty="0" smtClean="0">
                <a:latin typeface="Arial" panose="020B0604020202020204" pitchFamily="34" charset="0"/>
              </a:rPr>
              <a:t>/</a:t>
            </a:r>
            <a:r>
              <a:rPr lang="en-US" sz="1600" b="1" dirty="0" err="1" smtClean="0">
                <a:latin typeface="Arial" panose="020B0604020202020204" pitchFamily="34" charset="0"/>
              </a:rPr>
              <a:t>snmp</a:t>
            </a:r>
            <a:r>
              <a:rPr lang="en-US" sz="1600" b="1" dirty="0" smtClean="0">
                <a:latin typeface="Arial" panose="020B0604020202020204" pitchFamily="34" charset="0"/>
              </a:rPr>
              <a:t>/</a:t>
            </a:r>
            <a:r>
              <a:rPr lang="en-US" sz="1600" b="1" dirty="0" err="1" smtClean="0">
                <a:latin typeface="Arial" panose="020B0604020202020204" pitchFamily="34" charset="0"/>
              </a:rPr>
              <a:t>snmpd.conf</a:t>
            </a:r>
            <a:endParaRPr lang="en-US" sz="1600" b="1" dirty="0" smtClean="0">
              <a:latin typeface="Arial" panose="020B0604020202020204" pitchFamily="34" charset="0"/>
            </a:endParaRPr>
          </a:p>
          <a:p>
            <a:r>
              <a:rPr lang="en-US" sz="1600" dirty="0">
                <a:solidFill>
                  <a:srgbClr val="0070C0"/>
                </a:solidFill>
              </a:rPr>
              <a:t>      =&gt; set value for </a:t>
            </a:r>
            <a:r>
              <a:rPr lang="en-US" sz="1600" dirty="0" err="1">
                <a:solidFill>
                  <a:srgbClr val="0070C0"/>
                </a:solidFill>
              </a:rPr>
              <a:t>agentAddress</a:t>
            </a:r>
            <a:r>
              <a:rPr lang="en-US" sz="1600" dirty="0">
                <a:solidFill>
                  <a:srgbClr val="0070C0"/>
                </a:solidFill>
              </a:rPr>
              <a:t> udp:161,udp6:[::1]:161</a:t>
            </a:r>
          </a:p>
          <a:p>
            <a:r>
              <a:rPr lang="en-US" sz="1600" b="1" dirty="0" smtClean="0">
                <a:latin typeface="Arial" panose="020B0604020202020204" pitchFamily="34" charset="0"/>
              </a:rPr>
              <a:t>$ </a:t>
            </a:r>
            <a:r>
              <a:rPr lang="en-US" sz="1600" b="1" dirty="0">
                <a:latin typeface="Arial" panose="020B0604020202020204" pitchFamily="34" charset="0"/>
              </a:rPr>
              <a:t>sudo systemctl </a:t>
            </a:r>
            <a:r>
              <a:rPr lang="en-US" sz="1600" b="1" dirty="0" smtClean="0">
                <a:latin typeface="Arial" panose="020B0604020202020204" pitchFamily="34" charset="0"/>
              </a:rPr>
              <a:t>start </a:t>
            </a:r>
            <a:r>
              <a:rPr lang="en-US" sz="1600" b="1" dirty="0">
                <a:latin typeface="Arial" panose="020B0604020202020204" pitchFamily="34" charset="0"/>
              </a:rPr>
              <a:t>snmpd</a:t>
            </a:r>
            <a:endParaRPr lang="en-US" sz="1600" b="1" dirty="0"/>
          </a:p>
          <a:p>
            <a:r>
              <a:rPr lang="en-US" sz="1600" b="1" dirty="0">
                <a:latin typeface="Arial" panose="020B0604020202020204" pitchFamily="34" charset="0"/>
              </a:rPr>
              <a:t>$ sudo systemctl </a:t>
            </a:r>
            <a:r>
              <a:rPr lang="en-US" sz="1600" b="1" dirty="0" smtClean="0">
                <a:latin typeface="Arial" panose="020B0604020202020204" pitchFamily="34" charset="0"/>
              </a:rPr>
              <a:t>status snmpd</a:t>
            </a:r>
          </a:p>
        </p:txBody>
      </p:sp>
      <p:sp>
        <p:nvSpPr>
          <p:cNvPr id="10" name="Rectangle 9"/>
          <p:cNvSpPr/>
          <p:nvPr/>
        </p:nvSpPr>
        <p:spPr>
          <a:xfrm>
            <a:off x="315722" y="3992878"/>
            <a:ext cx="11981165" cy="1569660"/>
          </a:xfrm>
          <a:prstGeom prst="rect">
            <a:avLst/>
          </a:prstGeom>
        </p:spPr>
        <p:txBody>
          <a:bodyPr wrap="none">
            <a:spAutoFit/>
          </a:bodyPr>
          <a:lstStyle/>
          <a:p>
            <a:pPr marL="342900" indent="-342900">
              <a:buAutoNum type="arabicPeriod" startAt="2"/>
            </a:pPr>
            <a:r>
              <a:rPr lang="en-US" sz="1600" dirty="0" smtClean="0"/>
              <a:t>On your Linux </a:t>
            </a:r>
            <a:r>
              <a:rPr lang="en-US" sz="1600" dirty="0" smtClean="0"/>
              <a:t>VM (WSL), </a:t>
            </a:r>
            <a:r>
              <a:rPr lang="en-US" sz="1600" dirty="0" smtClean="0"/>
              <a:t>run ‘</a:t>
            </a:r>
            <a:r>
              <a:rPr lang="en-US" sz="1600" b="1" dirty="0" smtClean="0"/>
              <a:t>curl ifconfig.me</a:t>
            </a:r>
            <a:r>
              <a:rPr lang="en-US" sz="1600" dirty="0" smtClean="0"/>
              <a:t>’ to get its Public IP address to access Internet.</a:t>
            </a:r>
          </a:p>
          <a:p>
            <a:pPr marL="342900" indent="-342900">
              <a:buAutoNum type="arabicPeriod" startAt="2"/>
            </a:pPr>
            <a:r>
              <a:rPr lang="en-US" sz="1600" dirty="0" smtClean="0"/>
              <a:t>Add this IP </a:t>
            </a:r>
            <a:r>
              <a:rPr lang="en-US" sz="1600" dirty="0" smtClean="0"/>
              <a:t>into the </a:t>
            </a:r>
            <a:r>
              <a:rPr lang="en-US" sz="1600" b="1" dirty="0" smtClean="0"/>
              <a:t>Security Group </a:t>
            </a:r>
            <a:r>
              <a:rPr lang="en-US" sz="1600" dirty="0" smtClean="0"/>
              <a:t>of your EC2 instance and </a:t>
            </a:r>
            <a:r>
              <a:rPr lang="en-US" sz="1600" b="1" dirty="0" smtClean="0"/>
              <a:t>Allow port 161 UDP</a:t>
            </a:r>
            <a:r>
              <a:rPr lang="en-US" sz="1600" dirty="0" smtClean="0"/>
              <a:t>.</a:t>
            </a:r>
          </a:p>
          <a:p>
            <a:pPr marL="342900" indent="-342900">
              <a:buAutoNum type="arabicPeriod" startAt="2"/>
            </a:pPr>
            <a:r>
              <a:rPr lang="en-US" sz="1600" dirty="0" smtClean="0"/>
              <a:t>From your Linux VM, run the following </a:t>
            </a:r>
            <a:r>
              <a:rPr lang="en-US" sz="1600" b="1" dirty="0" err="1" smtClean="0"/>
              <a:t>snmpwalk</a:t>
            </a:r>
            <a:r>
              <a:rPr lang="en-US" sz="1600" dirty="0" smtClean="0"/>
              <a:t> command.</a:t>
            </a:r>
          </a:p>
          <a:p>
            <a:r>
              <a:rPr lang="en-US" sz="1600" dirty="0">
                <a:solidFill>
                  <a:srgbClr val="0070C0"/>
                </a:solidFill>
                <a:latin typeface="Arial" panose="020B0604020202020204" pitchFamily="34" charset="0"/>
              </a:rPr>
              <a:t> </a:t>
            </a:r>
            <a:r>
              <a:rPr lang="en-US" sz="1600" dirty="0" smtClean="0">
                <a:solidFill>
                  <a:srgbClr val="0070C0"/>
                </a:solidFill>
                <a:latin typeface="Arial" panose="020B0604020202020204" pitchFamily="34" charset="0"/>
              </a:rPr>
              <a:t>          =&gt; $ </a:t>
            </a:r>
            <a:r>
              <a:rPr lang="en-US" sz="1600" dirty="0" err="1" smtClean="0">
                <a:solidFill>
                  <a:srgbClr val="0070C0"/>
                </a:solidFill>
                <a:latin typeface="Arial" panose="020B0604020202020204" pitchFamily="34" charset="0"/>
              </a:rPr>
              <a:t>snmpwalk</a:t>
            </a:r>
            <a:r>
              <a:rPr lang="en-US" sz="1600" dirty="0" smtClean="0">
                <a:solidFill>
                  <a:srgbClr val="0070C0"/>
                </a:solidFill>
                <a:latin typeface="Arial" panose="020B0604020202020204" pitchFamily="34" charset="0"/>
              </a:rPr>
              <a:t> </a:t>
            </a:r>
            <a:r>
              <a:rPr lang="en-US" sz="1600" dirty="0">
                <a:solidFill>
                  <a:srgbClr val="0070C0"/>
                </a:solidFill>
                <a:latin typeface="Arial" panose="020B0604020202020204" pitchFamily="34" charset="0"/>
              </a:rPr>
              <a:t>-v3 -u snmpv3user -l </a:t>
            </a:r>
            <a:r>
              <a:rPr lang="en-US" sz="1600" dirty="0" err="1">
                <a:solidFill>
                  <a:srgbClr val="0070C0"/>
                </a:solidFill>
                <a:latin typeface="Arial" panose="020B0604020202020204" pitchFamily="34" charset="0"/>
              </a:rPr>
              <a:t>authPriv</a:t>
            </a:r>
            <a:r>
              <a:rPr lang="en-US" sz="1600" dirty="0">
                <a:solidFill>
                  <a:srgbClr val="0070C0"/>
                </a:solidFill>
                <a:latin typeface="Arial" panose="020B0604020202020204" pitchFamily="34" charset="0"/>
              </a:rPr>
              <a:t> -a SHA -A '</a:t>
            </a:r>
            <a:r>
              <a:rPr lang="en-US" sz="1600" dirty="0" err="1">
                <a:solidFill>
                  <a:srgbClr val="0070C0"/>
                </a:solidFill>
                <a:latin typeface="Arial" panose="020B0604020202020204" pitchFamily="34" charset="0"/>
              </a:rPr>
              <a:t>mypassword</a:t>
            </a:r>
            <a:r>
              <a:rPr lang="en-US" sz="1600" dirty="0">
                <a:solidFill>
                  <a:srgbClr val="0070C0"/>
                </a:solidFill>
                <a:latin typeface="Arial" panose="020B0604020202020204" pitchFamily="34" charset="0"/>
              </a:rPr>
              <a:t>!' -x AES -X '</a:t>
            </a:r>
            <a:r>
              <a:rPr lang="en-US" sz="1600" dirty="0" err="1">
                <a:solidFill>
                  <a:srgbClr val="0070C0"/>
                </a:solidFill>
                <a:latin typeface="Arial" panose="020B0604020202020204" pitchFamily="34" charset="0"/>
              </a:rPr>
              <a:t>mypassword</a:t>
            </a:r>
            <a:r>
              <a:rPr lang="en-US" sz="1600" dirty="0">
                <a:solidFill>
                  <a:srgbClr val="0070C0"/>
                </a:solidFill>
                <a:latin typeface="Arial" panose="020B0604020202020204" pitchFamily="34" charset="0"/>
              </a:rPr>
              <a:t>#' &lt;EC2 </a:t>
            </a:r>
            <a:r>
              <a:rPr lang="en-US" sz="1600" dirty="0" smtClean="0">
                <a:solidFill>
                  <a:srgbClr val="0070C0"/>
                </a:solidFill>
                <a:latin typeface="Arial" panose="020B0604020202020204" pitchFamily="34" charset="0"/>
              </a:rPr>
              <a:t>instance public </a:t>
            </a:r>
            <a:r>
              <a:rPr lang="en-US" sz="1600" dirty="0">
                <a:solidFill>
                  <a:srgbClr val="0070C0"/>
                </a:solidFill>
                <a:latin typeface="Arial" panose="020B0604020202020204" pitchFamily="34" charset="0"/>
              </a:rPr>
              <a:t>IP</a:t>
            </a:r>
            <a:r>
              <a:rPr lang="en-US" sz="1600" dirty="0" smtClean="0">
                <a:solidFill>
                  <a:srgbClr val="0070C0"/>
                </a:solidFill>
                <a:latin typeface="Arial" panose="020B0604020202020204" pitchFamily="34" charset="0"/>
              </a:rPr>
              <a:t>&gt;</a:t>
            </a:r>
          </a:p>
          <a:p>
            <a:pPr marL="342900" indent="-342900">
              <a:buAutoNum type="arabicPeriod" startAt="5"/>
            </a:pPr>
            <a:r>
              <a:rPr lang="en-US" sz="1600" dirty="0" smtClean="0"/>
              <a:t>In your Zabbix server (running on Linux VM as a container), add the EC2 host using ‘</a:t>
            </a:r>
            <a:r>
              <a:rPr lang="en-US" sz="1600" b="1" dirty="0" smtClean="0"/>
              <a:t>Linux by SNMP</a:t>
            </a:r>
            <a:r>
              <a:rPr lang="en-US" sz="1600" dirty="0" smtClean="0"/>
              <a:t>’ template. </a:t>
            </a:r>
          </a:p>
          <a:p>
            <a:pPr marL="342900" indent="-342900">
              <a:buAutoNum type="arabicPeriod" startAt="5"/>
            </a:pPr>
            <a:r>
              <a:rPr lang="en-US" sz="1600" dirty="0" smtClean="0"/>
              <a:t>Configure SNMPv3 for this host based on the user you created in </a:t>
            </a:r>
            <a:r>
              <a:rPr lang="en-US" sz="1600" dirty="0" smtClean="0"/>
              <a:t>Step </a:t>
            </a:r>
            <a:r>
              <a:rPr lang="en-US" sz="1600" dirty="0" smtClean="0"/>
              <a:t>1.</a:t>
            </a:r>
            <a:endParaRPr lang="en-US" sz="1600" dirty="0"/>
          </a:p>
        </p:txBody>
      </p:sp>
      <p:sp>
        <p:nvSpPr>
          <p:cNvPr id="11" name="Rectangle 10"/>
          <p:cNvSpPr/>
          <p:nvPr/>
        </p:nvSpPr>
        <p:spPr>
          <a:xfrm>
            <a:off x="3500982" y="5632230"/>
            <a:ext cx="8594019" cy="307777"/>
          </a:xfrm>
          <a:prstGeom prst="rect">
            <a:avLst/>
          </a:prstGeom>
        </p:spPr>
        <p:txBody>
          <a:bodyPr wrap="none">
            <a:spAutoFit/>
          </a:bodyPr>
          <a:lstStyle/>
          <a:p>
            <a:r>
              <a:rPr lang="en-US" dirty="0" smtClean="0">
                <a:solidFill>
                  <a:srgbClr val="7030A0"/>
                </a:solidFill>
              </a:rPr>
              <a:t>When adding the </a:t>
            </a:r>
            <a:r>
              <a:rPr lang="en-US" b="1" dirty="0" smtClean="0">
                <a:solidFill>
                  <a:srgbClr val="7030A0"/>
                </a:solidFill>
              </a:rPr>
              <a:t>SNMPv3</a:t>
            </a:r>
            <a:r>
              <a:rPr lang="en-US" dirty="0" smtClean="0">
                <a:solidFill>
                  <a:srgbClr val="7030A0"/>
                </a:solidFill>
              </a:rPr>
              <a:t> details, don’t set any value for </a:t>
            </a:r>
            <a:r>
              <a:rPr lang="en-US" b="1" dirty="0" smtClean="0">
                <a:solidFill>
                  <a:srgbClr val="FF0000"/>
                </a:solidFill>
              </a:rPr>
              <a:t>Context Name </a:t>
            </a:r>
            <a:r>
              <a:rPr lang="en-US" dirty="0" smtClean="0">
                <a:solidFill>
                  <a:srgbClr val="7030A0"/>
                </a:solidFill>
              </a:rPr>
              <a:t>(just </a:t>
            </a:r>
            <a:r>
              <a:rPr lang="en-US" b="1" dirty="0" smtClean="0">
                <a:solidFill>
                  <a:srgbClr val="00B050"/>
                </a:solidFill>
              </a:rPr>
              <a:t>Security Name </a:t>
            </a:r>
            <a:r>
              <a:rPr lang="en-US" dirty="0" smtClean="0">
                <a:solidFill>
                  <a:srgbClr val="7030A0"/>
                </a:solidFill>
              </a:rPr>
              <a:t>is enough).</a:t>
            </a:r>
            <a:endParaRPr lang="en-US" dirty="0">
              <a:solidFill>
                <a:srgbClr val="7030A0"/>
              </a:solidFill>
            </a:endParaRPr>
          </a:p>
        </p:txBody>
      </p:sp>
      <p:sp>
        <p:nvSpPr>
          <p:cNvPr id="12" name="Rectangle 11"/>
          <p:cNvSpPr/>
          <p:nvPr/>
        </p:nvSpPr>
        <p:spPr>
          <a:xfrm>
            <a:off x="3500982" y="5907767"/>
            <a:ext cx="6721712" cy="307777"/>
          </a:xfrm>
          <a:prstGeom prst="rect">
            <a:avLst/>
          </a:prstGeom>
        </p:spPr>
        <p:txBody>
          <a:bodyPr wrap="none">
            <a:spAutoFit/>
          </a:bodyPr>
          <a:lstStyle/>
          <a:p>
            <a:r>
              <a:rPr lang="en-US" dirty="0" smtClean="0">
                <a:solidFill>
                  <a:srgbClr val="7030A0"/>
                </a:solidFill>
              </a:rPr>
              <a:t>Check the items (OIDs) created from the ‘Linux by SNMP’ template in your Zabbix.</a:t>
            </a:r>
            <a:endParaRPr lang="en-US" dirty="0">
              <a:solidFill>
                <a:srgbClr val="7030A0"/>
              </a:solidFill>
            </a:endParaRPr>
          </a:p>
        </p:txBody>
      </p:sp>
    </p:spTree>
    <p:extLst>
      <p:ext uri="{BB962C8B-B14F-4D97-AF65-F5344CB8AC3E}">
        <p14:creationId xmlns:p14="http://schemas.microsoft.com/office/powerpoint/2010/main" val="24219773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231296" y="76761"/>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Syslog</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5788728" y="2095793"/>
            <a:ext cx="6271847" cy="4258584"/>
          </a:xfrm>
          <a:prstGeom prst="rect">
            <a:avLst/>
          </a:prstGeom>
        </p:spPr>
      </p:pic>
      <p:sp>
        <p:nvSpPr>
          <p:cNvPr id="4" name="Rectangle 3"/>
          <p:cNvSpPr/>
          <p:nvPr/>
        </p:nvSpPr>
        <p:spPr>
          <a:xfrm>
            <a:off x="141792" y="963146"/>
            <a:ext cx="7522730" cy="830997"/>
          </a:xfrm>
          <a:prstGeom prst="rect">
            <a:avLst/>
          </a:prstGeom>
        </p:spPr>
        <p:txBody>
          <a:bodyPr wrap="square">
            <a:spAutoFit/>
          </a:bodyPr>
          <a:lstStyle/>
          <a:p>
            <a:pPr marL="285750" indent="-285750">
              <a:buFont typeface="Wingdings" panose="05000000000000000000" pitchFamily="2" charset="2"/>
              <a:buChar char="ü"/>
            </a:pPr>
            <a:r>
              <a:rPr lang="en-US" sz="1600" b="1" dirty="0">
                <a:solidFill>
                  <a:srgbClr val="3333FF"/>
                </a:solidFill>
              </a:rPr>
              <a:t>Syslog</a:t>
            </a:r>
            <a:r>
              <a:rPr lang="en-US" sz="1600" dirty="0"/>
              <a:t> is a standard protocol for </a:t>
            </a:r>
            <a:r>
              <a:rPr lang="en-US" sz="1600" b="1" dirty="0" smtClean="0">
                <a:solidFill>
                  <a:srgbClr val="3333FF"/>
                </a:solidFill>
              </a:rPr>
              <a:t>Logging System Messages</a:t>
            </a:r>
            <a:r>
              <a:rPr lang="en-US" sz="1600" dirty="0" smtClean="0"/>
              <a:t>.</a:t>
            </a:r>
          </a:p>
          <a:p>
            <a:pPr marL="285750" indent="-285750">
              <a:buFont typeface="Wingdings" panose="05000000000000000000" pitchFamily="2" charset="2"/>
              <a:buChar char="ü"/>
            </a:pPr>
            <a:r>
              <a:rPr lang="en-US" sz="1600" dirty="0" smtClean="0"/>
              <a:t>It </a:t>
            </a:r>
            <a:r>
              <a:rPr lang="en-US" sz="1600" dirty="0"/>
              <a:t>allows </a:t>
            </a:r>
            <a:r>
              <a:rPr lang="en-US" sz="1600" b="1" dirty="0" smtClean="0">
                <a:solidFill>
                  <a:srgbClr val="00B050"/>
                </a:solidFill>
              </a:rPr>
              <a:t>Applications</a:t>
            </a:r>
            <a:r>
              <a:rPr lang="en-US" sz="1600" dirty="0" smtClean="0"/>
              <a:t> </a:t>
            </a:r>
            <a:r>
              <a:rPr lang="en-US" sz="1600" dirty="0"/>
              <a:t>and </a:t>
            </a:r>
            <a:r>
              <a:rPr lang="en-US" sz="1600" b="1" dirty="0" smtClean="0">
                <a:solidFill>
                  <a:srgbClr val="00B050"/>
                </a:solidFill>
              </a:rPr>
              <a:t>Systems</a:t>
            </a:r>
            <a:r>
              <a:rPr lang="en-US" sz="1600" dirty="0" smtClean="0"/>
              <a:t> </a:t>
            </a:r>
            <a:r>
              <a:rPr lang="en-US" sz="1600" dirty="0"/>
              <a:t>to send logs to a </a:t>
            </a:r>
            <a:r>
              <a:rPr lang="en-US" sz="1600" b="1" dirty="0" smtClean="0">
                <a:solidFill>
                  <a:srgbClr val="00B050"/>
                </a:solidFill>
              </a:rPr>
              <a:t>Centralized</a:t>
            </a:r>
            <a:r>
              <a:rPr lang="en-US" sz="1600" b="1" dirty="0" smtClean="0"/>
              <a:t> </a:t>
            </a:r>
            <a:r>
              <a:rPr lang="en-US" sz="1600" b="1" dirty="0" smtClean="0">
                <a:solidFill>
                  <a:srgbClr val="00B050"/>
                </a:solidFill>
              </a:rPr>
              <a:t>Location</a:t>
            </a:r>
            <a:r>
              <a:rPr lang="en-US" sz="1600" dirty="0" smtClean="0"/>
              <a:t>.</a:t>
            </a:r>
          </a:p>
          <a:p>
            <a:pPr marL="285750" indent="-285750">
              <a:buFont typeface="Wingdings" panose="05000000000000000000" pitchFamily="2" charset="2"/>
              <a:buChar char="ü"/>
            </a:pPr>
            <a:r>
              <a:rPr lang="en-US" sz="1600" dirty="0" smtClean="0"/>
              <a:t>Used </a:t>
            </a:r>
            <a:r>
              <a:rPr lang="en-US" sz="1600" dirty="0"/>
              <a:t>for </a:t>
            </a:r>
            <a:r>
              <a:rPr lang="en-US" sz="1600" b="1" dirty="0" smtClean="0">
                <a:solidFill>
                  <a:srgbClr val="FF0000"/>
                </a:solidFill>
              </a:rPr>
              <a:t>Monitoring</a:t>
            </a:r>
            <a:r>
              <a:rPr lang="en-US" sz="1600" dirty="0"/>
              <a:t>, </a:t>
            </a:r>
            <a:r>
              <a:rPr lang="en-US" sz="1600" b="1" dirty="0" smtClean="0">
                <a:solidFill>
                  <a:srgbClr val="FF0000"/>
                </a:solidFill>
              </a:rPr>
              <a:t>Troubleshooting</a:t>
            </a:r>
            <a:r>
              <a:rPr lang="en-US" sz="1600" dirty="0"/>
              <a:t>, and </a:t>
            </a:r>
            <a:r>
              <a:rPr lang="en-US" sz="1600" b="1" dirty="0" smtClean="0">
                <a:solidFill>
                  <a:srgbClr val="FF0000"/>
                </a:solidFill>
              </a:rPr>
              <a:t>Security</a:t>
            </a:r>
            <a:r>
              <a:rPr lang="en-US" sz="1600" dirty="0" smtClean="0"/>
              <a:t> </a:t>
            </a:r>
            <a:r>
              <a:rPr lang="en-US" sz="1600" dirty="0"/>
              <a:t>analysis.</a:t>
            </a:r>
          </a:p>
        </p:txBody>
      </p:sp>
      <p:sp>
        <p:nvSpPr>
          <p:cNvPr id="6" name="TextBox 5"/>
          <p:cNvSpPr txBox="1"/>
          <p:nvPr/>
        </p:nvSpPr>
        <p:spPr>
          <a:xfrm>
            <a:off x="162340" y="2170555"/>
            <a:ext cx="2698175" cy="369332"/>
          </a:xfrm>
          <a:prstGeom prst="rect">
            <a:avLst/>
          </a:prstGeom>
          <a:noFill/>
        </p:spPr>
        <p:txBody>
          <a:bodyPr wrap="none" rtlCol="0">
            <a:spAutoFit/>
          </a:bodyPr>
          <a:lstStyle/>
          <a:p>
            <a:r>
              <a:rPr lang="en-US" sz="1800" b="1" u="sng" dirty="0" smtClean="0"/>
              <a:t>Components of Syslog</a:t>
            </a:r>
            <a:endParaRPr lang="en-US" sz="1800" b="1" u="sng" dirty="0"/>
          </a:p>
        </p:txBody>
      </p:sp>
      <p:sp>
        <p:nvSpPr>
          <p:cNvPr id="7" name="Rectangle 6"/>
          <p:cNvSpPr/>
          <p:nvPr/>
        </p:nvSpPr>
        <p:spPr>
          <a:xfrm>
            <a:off x="162339" y="2499957"/>
            <a:ext cx="5766832" cy="738664"/>
          </a:xfrm>
          <a:prstGeom prst="rect">
            <a:avLst/>
          </a:prstGeom>
        </p:spPr>
        <p:txBody>
          <a:bodyPr wrap="square">
            <a:spAutoFit/>
          </a:bodyPr>
          <a:lstStyle/>
          <a:p>
            <a:r>
              <a:rPr lang="en-US" b="1" dirty="0">
                <a:solidFill>
                  <a:srgbClr val="3333FF"/>
                </a:solidFill>
              </a:rPr>
              <a:t>Log Generators </a:t>
            </a:r>
            <a:r>
              <a:rPr lang="en-US" dirty="0" smtClean="0"/>
              <a:t>– Applications/System </a:t>
            </a:r>
            <a:r>
              <a:rPr lang="en-US" dirty="0"/>
              <a:t>processes that create logs</a:t>
            </a:r>
            <a:r>
              <a:rPr lang="en-US" dirty="0" smtClean="0"/>
              <a:t>.</a:t>
            </a:r>
          </a:p>
          <a:p>
            <a:r>
              <a:rPr lang="en-US" b="1" dirty="0" smtClean="0">
                <a:solidFill>
                  <a:srgbClr val="3333FF"/>
                </a:solidFill>
              </a:rPr>
              <a:t>Syslog </a:t>
            </a:r>
            <a:r>
              <a:rPr lang="en-US" b="1" dirty="0">
                <a:solidFill>
                  <a:srgbClr val="3333FF"/>
                </a:solidFill>
              </a:rPr>
              <a:t>Daemon </a:t>
            </a:r>
            <a:r>
              <a:rPr lang="en-US" dirty="0"/>
              <a:t>- Manages log processing and forwarding </a:t>
            </a:r>
            <a:r>
              <a:rPr lang="en-US" dirty="0" smtClean="0"/>
              <a:t>.</a:t>
            </a:r>
          </a:p>
          <a:p>
            <a:r>
              <a:rPr lang="en-US" b="1" dirty="0" smtClean="0">
                <a:solidFill>
                  <a:srgbClr val="3333FF"/>
                </a:solidFill>
              </a:rPr>
              <a:t>Log </a:t>
            </a:r>
            <a:r>
              <a:rPr lang="en-US" b="1" dirty="0">
                <a:solidFill>
                  <a:srgbClr val="3333FF"/>
                </a:solidFill>
              </a:rPr>
              <a:t>Storage/Server </a:t>
            </a:r>
            <a:r>
              <a:rPr lang="en-US" dirty="0"/>
              <a:t>- Collects and stores logs centrally for analysis.</a:t>
            </a:r>
          </a:p>
        </p:txBody>
      </p:sp>
      <p:sp>
        <p:nvSpPr>
          <p:cNvPr id="8" name="Rectangle 7"/>
          <p:cNvSpPr/>
          <p:nvPr/>
        </p:nvSpPr>
        <p:spPr>
          <a:xfrm>
            <a:off x="174438" y="3781986"/>
            <a:ext cx="4138084" cy="1169551"/>
          </a:xfrm>
          <a:prstGeom prst="rect">
            <a:avLst/>
          </a:prstGeom>
        </p:spPr>
        <p:txBody>
          <a:bodyPr wrap="square">
            <a:spAutoFit/>
          </a:bodyPr>
          <a:lstStyle/>
          <a:p>
            <a:r>
              <a:rPr lang="en-US" b="1" dirty="0">
                <a:solidFill>
                  <a:srgbClr val="3333FF"/>
                </a:solidFill>
              </a:rPr>
              <a:t>Priority (PRI) </a:t>
            </a:r>
            <a:r>
              <a:rPr lang="en-US" dirty="0"/>
              <a:t>- Severity and facility level</a:t>
            </a:r>
            <a:r>
              <a:rPr lang="en-US" dirty="0" smtClean="0"/>
              <a:t>.</a:t>
            </a:r>
          </a:p>
          <a:p>
            <a:r>
              <a:rPr lang="en-US" b="1" dirty="0" smtClean="0">
                <a:solidFill>
                  <a:srgbClr val="7030A0"/>
                </a:solidFill>
              </a:rPr>
              <a:t>Timestamp</a:t>
            </a:r>
            <a:r>
              <a:rPr lang="en-US" dirty="0" smtClean="0"/>
              <a:t> </a:t>
            </a:r>
            <a:r>
              <a:rPr lang="en-US" dirty="0"/>
              <a:t>- When the log was generated</a:t>
            </a:r>
            <a:r>
              <a:rPr lang="en-US" dirty="0" smtClean="0"/>
              <a:t>.</a:t>
            </a:r>
          </a:p>
          <a:p>
            <a:r>
              <a:rPr lang="en-US" b="1" dirty="0" smtClean="0">
                <a:solidFill>
                  <a:srgbClr val="00B050"/>
                </a:solidFill>
              </a:rPr>
              <a:t>Hostname</a:t>
            </a:r>
            <a:r>
              <a:rPr lang="en-US" dirty="0" smtClean="0"/>
              <a:t> </a:t>
            </a:r>
            <a:r>
              <a:rPr lang="en-US" dirty="0"/>
              <a:t>- The system that sent the log</a:t>
            </a:r>
            <a:r>
              <a:rPr lang="en-US" dirty="0" smtClean="0"/>
              <a:t>.</a:t>
            </a:r>
          </a:p>
          <a:p>
            <a:r>
              <a:rPr lang="en-US" b="1" dirty="0" smtClean="0">
                <a:solidFill>
                  <a:schemeClr val="accent2"/>
                </a:solidFill>
              </a:rPr>
              <a:t>Application </a:t>
            </a:r>
            <a:r>
              <a:rPr lang="en-US" b="1" dirty="0">
                <a:solidFill>
                  <a:schemeClr val="accent2"/>
                </a:solidFill>
              </a:rPr>
              <a:t>name </a:t>
            </a:r>
            <a:r>
              <a:rPr lang="en-US" dirty="0"/>
              <a:t>- Source of the message</a:t>
            </a:r>
            <a:r>
              <a:rPr lang="en-US" dirty="0" smtClean="0"/>
              <a:t>.</a:t>
            </a:r>
          </a:p>
          <a:p>
            <a:r>
              <a:rPr lang="en-US" b="1" dirty="0" smtClean="0">
                <a:solidFill>
                  <a:srgbClr val="FF0000"/>
                </a:solidFill>
              </a:rPr>
              <a:t>Message </a:t>
            </a:r>
            <a:r>
              <a:rPr lang="en-US" b="1" dirty="0">
                <a:solidFill>
                  <a:srgbClr val="FF0000"/>
                </a:solidFill>
              </a:rPr>
              <a:t>Content </a:t>
            </a:r>
            <a:r>
              <a:rPr lang="en-US" dirty="0"/>
              <a:t>- The actual log details.</a:t>
            </a:r>
          </a:p>
        </p:txBody>
      </p:sp>
      <p:sp>
        <p:nvSpPr>
          <p:cNvPr id="10" name="TextBox 9"/>
          <p:cNvSpPr txBox="1"/>
          <p:nvPr/>
        </p:nvSpPr>
        <p:spPr>
          <a:xfrm>
            <a:off x="150239" y="3447949"/>
            <a:ext cx="2826415" cy="369332"/>
          </a:xfrm>
          <a:prstGeom prst="rect">
            <a:avLst/>
          </a:prstGeom>
          <a:noFill/>
        </p:spPr>
        <p:txBody>
          <a:bodyPr wrap="none" rtlCol="0">
            <a:spAutoFit/>
          </a:bodyPr>
          <a:lstStyle/>
          <a:p>
            <a:r>
              <a:rPr lang="en-US" sz="1800" b="1" u="sng" dirty="0" smtClean="0"/>
              <a:t>Syslog Message Format</a:t>
            </a:r>
            <a:endParaRPr lang="en-US" sz="1800" b="1" u="sng" dirty="0"/>
          </a:p>
        </p:txBody>
      </p:sp>
      <p:sp>
        <p:nvSpPr>
          <p:cNvPr id="9" name="Rectangle 8"/>
          <p:cNvSpPr/>
          <p:nvPr/>
        </p:nvSpPr>
        <p:spPr>
          <a:xfrm>
            <a:off x="174438" y="5080492"/>
            <a:ext cx="5501827" cy="307777"/>
          </a:xfrm>
          <a:prstGeom prst="rect">
            <a:avLst/>
          </a:prstGeom>
        </p:spPr>
        <p:txBody>
          <a:bodyPr wrap="none">
            <a:spAutoFit/>
          </a:bodyPr>
          <a:lstStyle/>
          <a:p>
            <a:r>
              <a:rPr lang="en-US" b="1" dirty="0">
                <a:solidFill>
                  <a:srgbClr val="3333FF"/>
                </a:solidFill>
              </a:rPr>
              <a:t>&lt;34</a:t>
            </a:r>
            <a:r>
              <a:rPr lang="en-US" b="1" dirty="0" smtClean="0">
                <a:solidFill>
                  <a:srgbClr val="3333FF"/>
                </a:solidFill>
              </a:rPr>
              <a:t>&gt; </a:t>
            </a:r>
            <a:r>
              <a:rPr lang="en-US" b="1" dirty="0" smtClean="0">
                <a:solidFill>
                  <a:srgbClr val="7030A0"/>
                </a:solidFill>
              </a:rPr>
              <a:t>Mar </a:t>
            </a:r>
            <a:r>
              <a:rPr lang="en-US" b="1" dirty="0">
                <a:solidFill>
                  <a:srgbClr val="7030A0"/>
                </a:solidFill>
              </a:rPr>
              <a:t>8 10:15:22 </a:t>
            </a:r>
            <a:r>
              <a:rPr lang="en-US" b="1" dirty="0" err="1">
                <a:solidFill>
                  <a:srgbClr val="00B050"/>
                </a:solidFill>
              </a:rPr>
              <a:t>myserver</a:t>
            </a:r>
            <a:r>
              <a:rPr lang="en-US" b="1" dirty="0">
                <a:solidFill>
                  <a:srgbClr val="7030A0"/>
                </a:solidFill>
              </a:rPr>
              <a:t> </a:t>
            </a:r>
            <a:r>
              <a:rPr lang="en-US" b="1" dirty="0" err="1">
                <a:solidFill>
                  <a:schemeClr val="accent2"/>
                </a:solidFill>
              </a:rPr>
              <a:t>sshd</a:t>
            </a:r>
            <a:r>
              <a:rPr lang="en-US" b="1" dirty="0">
                <a:solidFill>
                  <a:schemeClr val="accent2"/>
                </a:solidFill>
              </a:rPr>
              <a:t>[1234]</a:t>
            </a:r>
            <a:r>
              <a:rPr lang="en-US" b="1" dirty="0">
                <a:solidFill>
                  <a:srgbClr val="7030A0"/>
                </a:solidFill>
              </a:rPr>
              <a:t>: </a:t>
            </a:r>
            <a:r>
              <a:rPr lang="en-US" b="1" dirty="0">
                <a:solidFill>
                  <a:srgbClr val="FF0000"/>
                </a:solidFill>
              </a:rPr>
              <a:t>Failed login attempt</a:t>
            </a:r>
          </a:p>
        </p:txBody>
      </p:sp>
    </p:spTree>
    <p:extLst>
      <p:ext uri="{BB962C8B-B14F-4D97-AF65-F5344CB8AC3E}">
        <p14:creationId xmlns:p14="http://schemas.microsoft.com/office/powerpoint/2010/main" val="248130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231296" y="76761"/>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Syslog</a:t>
            </a:r>
            <a:endParaRPr sz="3200" b="1" i="0" u="none" strike="noStrike" cap="none" dirty="0">
              <a:solidFill>
                <a:srgbClr val="003C71"/>
              </a:solidFill>
              <a:latin typeface="Arial"/>
              <a:ea typeface="Arial"/>
              <a:cs typeface="Arial"/>
              <a:sym typeface="Arial"/>
            </a:endParaRPr>
          </a:p>
        </p:txBody>
      </p:sp>
      <p:pic>
        <p:nvPicPr>
          <p:cNvPr id="5" name="Picture 4"/>
          <p:cNvPicPr>
            <a:picLocks noChangeAspect="1"/>
          </p:cNvPicPr>
          <p:nvPr/>
        </p:nvPicPr>
        <p:blipFill>
          <a:blip r:embed="rId4"/>
          <a:stretch>
            <a:fillRect/>
          </a:stretch>
        </p:blipFill>
        <p:spPr>
          <a:xfrm>
            <a:off x="380170" y="1168299"/>
            <a:ext cx="4972744" cy="2743583"/>
          </a:xfrm>
          <a:prstGeom prst="rect">
            <a:avLst/>
          </a:prstGeom>
          <a:ln>
            <a:solidFill>
              <a:schemeClr val="tx1"/>
            </a:solidFill>
          </a:ln>
        </p:spPr>
      </p:pic>
      <p:sp>
        <p:nvSpPr>
          <p:cNvPr id="7" name="Rectangle 6"/>
          <p:cNvSpPr/>
          <p:nvPr/>
        </p:nvSpPr>
        <p:spPr>
          <a:xfrm>
            <a:off x="318499" y="4424434"/>
            <a:ext cx="6096000" cy="954107"/>
          </a:xfrm>
          <a:prstGeom prst="rect">
            <a:avLst/>
          </a:prstGeom>
        </p:spPr>
        <p:txBody>
          <a:bodyPr>
            <a:spAutoFit/>
          </a:bodyPr>
          <a:lstStyle/>
          <a:p>
            <a:r>
              <a:rPr lang="en-US" dirty="0"/>
              <a:t>🔹 </a:t>
            </a:r>
            <a:r>
              <a:rPr lang="en-US" b="1" dirty="0"/>
              <a:t>Security Monitoring</a:t>
            </a:r>
            <a:r>
              <a:rPr lang="en-US" dirty="0"/>
              <a:t> - Detecting unauthorized access attempts.</a:t>
            </a:r>
            <a:br>
              <a:rPr lang="en-US" dirty="0"/>
            </a:br>
            <a:r>
              <a:rPr lang="en-US" dirty="0"/>
              <a:t>🔹 </a:t>
            </a:r>
            <a:r>
              <a:rPr lang="en-US" b="1" dirty="0"/>
              <a:t>Performance Monitoring</a:t>
            </a:r>
            <a:r>
              <a:rPr lang="en-US" dirty="0"/>
              <a:t> - Tracking system performance logs.</a:t>
            </a:r>
            <a:br>
              <a:rPr lang="en-US" dirty="0"/>
            </a:br>
            <a:r>
              <a:rPr lang="en-US" dirty="0"/>
              <a:t>🔹 </a:t>
            </a:r>
            <a:r>
              <a:rPr lang="en-US" b="1" dirty="0"/>
              <a:t>Network Management</a:t>
            </a:r>
            <a:r>
              <a:rPr lang="en-US" dirty="0"/>
              <a:t> - Monitoring router and firewall logs.</a:t>
            </a:r>
            <a:br>
              <a:rPr lang="en-US" dirty="0"/>
            </a:br>
            <a:r>
              <a:rPr lang="en-US" dirty="0"/>
              <a:t>🔹 </a:t>
            </a:r>
            <a:r>
              <a:rPr lang="en-US" b="1" dirty="0"/>
              <a:t>Compliance &amp; Auditing</a:t>
            </a:r>
            <a:r>
              <a:rPr lang="en-US" dirty="0"/>
              <a:t> - Ensuring compliance with security policies.</a:t>
            </a:r>
          </a:p>
        </p:txBody>
      </p:sp>
      <p:sp>
        <p:nvSpPr>
          <p:cNvPr id="8" name="Rectangle 7"/>
          <p:cNvSpPr/>
          <p:nvPr/>
        </p:nvSpPr>
        <p:spPr>
          <a:xfrm>
            <a:off x="318499" y="767207"/>
            <a:ext cx="2408032" cy="338554"/>
          </a:xfrm>
          <a:prstGeom prst="rect">
            <a:avLst/>
          </a:prstGeom>
        </p:spPr>
        <p:txBody>
          <a:bodyPr wrap="none">
            <a:spAutoFit/>
          </a:bodyPr>
          <a:lstStyle/>
          <a:p>
            <a:r>
              <a:rPr lang="en-US" sz="1600" b="1" dirty="0">
                <a:solidFill>
                  <a:srgbClr val="3333FF"/>
                </a:solidFill>
              </a:rPr>
              <a:t>Syslog Severity Levels</a:t>
            </a:r>
          </a:p>
        </p:txBody>
      </p:sp>
      <p:sp>
        <p:nvSpPr>
          <p:cNvPr id="10" name="Rectangle 9"/>
          <p:cNvSpPr/>
          <p:nvPr/>
        </p:nvSpPr>
        <p:spPr>
          <a:xfrm>
            <a:off x="318499" y="4085880"/>
            <a:ext cx="2579552" cy="338554"/>
          </a:xfrm>
          <a:prstGeom prst="rect">
            <a:avLst/>
          </a:prstGeom>
        </p:spPr>
        <p:txBody>
          <a:bodyPr wrap="none">
            <a:spAutoFit/>
          </a:bodyPr>
          <a:lstStyle/>
          <a:p>
            <a:r>
              <a:rPr lang="en-US" sz="1600" b="1" u="sng" dirty="0" smtClean="0">
                <a:solidFill>
                  <a:srgbClr val="3333FF"/>
                </a:solidFill>
              </a:rPr>
              <a:t>Benefits of using Syslog</a:t>
            </a:r>
            <a:endParaRPr lang="en-US" sz="1600" b="1" u="sng" dirty="0">
              <a:solidFill>
                <a:srgbClr val="3333FF"/>
              </a:solidFill>
            </a:endParaRPr>
          </a:p>
        </p:txBody>
      </p:sp>
      <p:sp>
        <p:nvSpPr>
          <p:cNvPr id="12" name="Rectangle 11"/>
          <p:cNvSpPr/>
          <p:nvPr/>
        </p:nvSpPr>
        <p:spPr>
          <a:xfrm>
            <a:off x="6397844" y="817091"/>
            <a:ext cx="5581977" cy="338554"/>
          </a:xfrm>
          <a:prstGeom prst="rect">
            <a:avLst/>
          </a:prstGeom>
        </p:spPr>
        <p:txBody>
          <a:bodyPr wrap="none">
            <a:spAutoFit/>
          </a:bodyPr>
          <a:lstStyle/>
          <a:p>
            <a:r>
              <a:rPr lang="en-US" sz="1600" b="1" dirty="0">
                <a:solidFill>
                  <a:srgbClr val="3333FF"/>
                </a:solidFill>
              </a:rPr>
              <a:t>Syslog </a:t>
            </a:r>
            <a:r>
              <a:rPr lang="en-US" sz="1600" b="1" dirty="0" smtClean="0">
                <a:solidFill>
                  <a:srgbClr val="3333FF"/>
                </a:solidFill>
              </a:rPr>
              <a:t>Facilities </a:t>
            </a:r>
            <a:r>
              <a:rPr lang="en-US" dirty="0" smtClean="0">
                <a:solidFill>
                  <a:srgbClr val="3333FF"/>
                </a:solidFill>
              </a:rPr>
              <a:t>(indicates </a:t>
            </a:r>
            <a:r>
              <a:rPr lang="en-US" dirty="0">
                <a:solidFill>
                  <a:srgbClr val="3333FF"/>
                </a:solidFill>
              </a:rPr>
              <a:t>which </a:t>
            </a:r>
            <a:r>
              <a:rPr lang="en-US" dirty="0" smtClean="0">
                <a:solidFill>
                  <a:srgbClr val="3333FF"/>
                </a:solidFill>
              </a:rPr>
              <a:t>process </a:t>
            </a:r>
            <a:r>
              <a:rPr lang="en-US" dirty="0">
                <a:solidFill>
                  <a:srgbClr val="3333FF"/>
                </a:solidFill>
              </a:rPr>
              <a:t>created the </a:t>
            </a:r>
            <a:r>
              <a:rPr lang="en-US" dirty="0" smtClean="0">
                <a:solidFill>
                  <a:srgbClr val="3333FF"/>
                </a:solidFill>
              </a:rPr>
              <a:t>message)</a:t>
            </a:r>
            <a:endParaRPr lang="en-US" dirty="0">
              <a:solidFill>
                <a:srgbClr val="3333FF"/>
              </a:solidFill>
            </a:endParaRPr>
          </a:p>
        </p:txBody>
      </p:sp>
      <p:pic>
        <p:nvPicPr>
          <p:cNvPr id="11" name="Picture 10"/>
          <p:cNvPicPr>
            <a:picLocks noChangeAspect="1"/>
          </p:cNvPicPr>
          <p:nvPr/>
        </p:nvPicPr>
        <p:blipFill>
          <a:blip r:embed="rId5"/>
          <a:stretch>
            <a:fillRect/>
          </a:stretch>
        </p:blipFill>
        <p:spPr>
          <a:xfrm>
            <a:off x="6520875" y="1168298"/>
            <a:ext cx="5284132" cy="5491353"/>
          </a:xfrm>
          <a:prstGeom prst="rect">
            <a:avLst/>
          </a:prstGeom>
          <a:ln>
            <a:solidFill>
              <a:schemeClr val="tx1"/>
            </a:solidFill>
          </a:ln>
        </p:spPr>
      </p:pic>
      <p:sp>
        <p:nvSpPr>
          <p:cNvPr id="13" name="Rectangle 12"/>
          <p:cNvSpPr/>
          <p:nvPr/>
        </p:nvSpPr>
        <p:spPr>
          <a:xfrm>
            <a:off x="1286072" y="6430838"/>
            <a:ext cx="2880917" cy="307777"/>
          </a:xfrm>
          <a:prstGeom prst="rect">
            <a:avLst/>
          </a:prstGeom>
        </p:spPr>
        <p:txBody>
          <a:bodyPr wrap="none">
            <a:spAutoFit/>
          </a:bodyPr>
          <a:lstStyle/>
          <a:p>
            <a:r>
              <a:rPr lang="en-US" dirty="0">
                <a:hlinkClick r:id="rId6"/>
              </a:rPr>
              <a:t>https://</a:t>
            </a:r>
            <a:r>
              <a:rPr lang="en-US" dirty="0" smtClean="0">
                <a:hlinkClick r:id="rId6"/>
              </a:rPr>
              <a:t>github.com/rsyslog/rsyslog</a:t>
            </a:r>
            <a:r>
              <a:rPr lang="en-US" dirty="0" smtClean="0"/>
              <a:t> </a:t>
            </a:r>
            <a:endParaRPr lang="en-US" dirty="0"/>
          </a:p>
        </p:txBody>
      </p:sp>
      <p:sp>
        <p:nvSpPr>
          <p:cNvPr id="14" name="Rectangle 13"/>
          <p:cNvSpPr/>
          <p:nvPr/>
        </p:nvSpPr>
        <p:spPr>
          <a:xfrm>
            <a:off x="1286072" y="6177552"/>
            <a:ext cx="3369833" cy="307777"/>
          </a:xfrm>
          <a:prstGeom prst="rect">
            <a:avLst/>
          </a:prstGeom>
        </p:spPr>
        <p:txBody>
          <a:bodyPr wrap="none">
            <a:spAutoFit/>
          </a:bodyPr>
          <a:lstStyle/>
          <a:p>
            <a:r>
              <a:rPr lang="en-US" dirty="0">
                <a:hlinkClick r:id="rId7"/>
              </a:rPr>
              <a:t>https://</a:t>
            </a:r>
            <a:r>
              <a:rPr lang="en-US" dirty="0" smtClean="0">
                <a:hlinkClick r:id="rId7"/>
              </a:rPr>
              <a:t>www.rsyslog.com/doc/index.html</a:t>
            </a:r>
            <a:r>
              <a:rPr lang="en-US" dirty="0" smtClean="0"/>
              <a:t> </a:t>
            </a:r>
            <a:endParaRPr lang="en-US" dirty="0"/>
          </a:p>
        </p:txBody>
      </p:sp>
    </p:spTree>
    <p:extLst>
      <p:ext uri="{BB962C8B-B14F-4D97-AF65-F5344CB8AC3E}">
        <p14:creationId xmlns:p14="http://schemas.microsoft.com/office/powerpoint/2010/main" val="408309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grpSp>
        <p:nvGrpSpPr>
          <p:cNvPr id="3" name="Google Shape;444;p99"/>
          <p:cNvGrpSpPr/>
          <p:nvPr/>
        </p:nvGrpSpPr>
        <p:grpSpPr>
          <a:xfrm>
            <a:off x="8714175" y="346157"/>
            <a:ext cx="3107708" cy="916808"/>
            <a:chOff x="77281" y="94146"/>
            <a:chExt cx="3107708" cy="916808"/>
          </a:xfrm>
        </p:grpSpPr>
        <p:pic>
          <p:nvPicPr>
            <p:cNvPr id="4" name="Google Shape;445;p99"/>
            <p:cNvPicPr preferRelativeResize="0"/>
            <p:nvPr/>
          </p:nvPicPr>
          <p:blipFill rotWithShape="1">
            <a:blip r:embed="rId4">
              <a:alphaModFix/>
            </a:blip>
            <a:srcRect l="16091" t="28174" r="14843" b="25981"/>
            <a:stretch/>
          </p:blipFill>
          <p:spPr>
            <a:xfrm>
              <a:off x="77281" y="94146"/>
              <a:ext cx="3107708" cy="916808"/>
            </a:xfrm>
            <a:prstGeom prst="rect">
              <a:avLst/>
            </a:prstGeom>
            <a:noFill/>
            <a:ln>
              <a:noFill/>
            </a:ln>
          </p:spPr>
        </p:pic>
        <p:sp>
          <p:nvSpPr>
            <p:cNvPr id="5" name="Google Shape;446;p99"/>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smtClean="0">
                  <a:solidFill>
                    <a:schemeClr val="lt1"/>
                  </a:solidFill>
                  <a:latin typeface="Arial"/>
                  <a:ea typeface="Arial"/>
                  <a:cs typeface="Arial"/>
                  <a:sym typeface="Arial"/>
                </a:rPr>
                <a:t>3</a:t>
              </a:r>
              <a:endParaRPr sz="2400" b="1" i="0" u="none" strike="noStrike" cap="none" dirty="0">
                <a:solidFill>
                  <a:schemeClr val="lt1"/>
                </a:solidFill>
                <a:latin typeface="Arial"/>
                <a:ea typeface="Arial"/>
                <a:cs typeface="Arial"/>
                <a:sym typeface="Arial"/>
              </a:endParaRPr>
            </a:p>
          </p:txBody>
        </p:sp>
      </p:grpSp>
      <p:sp>
        <p:nvSpPr>
          <p:cNvPr id="6" name="Google Shape;147;p10"/>
          <p:cNvSpPr/>
          <p:nvPr/>
        </p:nvSpPr>
        <p:spPr>
          <a:xfrm>
            <a:off x="231296" y="76761"/>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Create a simple Syslog server</a:t>
            </a:r>
            <a:endParaRPr sz="3200" b="1" i="0" u="none" strike="noStrike" cap="none" dirty="0">
              <a:solidFill>
                <a:srgbClr val="003C71"/>
              </a:solidFill>
              <a:latin typeface="Arial"/>
              <a:ea typeface="Arial"/>
              <a:cs typeface="Arial"/>
              <a:sym typeface="Arial"/>
            </a:endParaRPr>
          </a:p>
        </p:txBody>
      </p:sp>
      <p:sp>
        <p:nvSpPr>
          <p:cNvPr id="7" name="Rectangle 6"/>
          <p:cNvSpPr/>
          <p:nvPr/>
        </p:nvSpPr>
        <p:spPr>
          <a:xfrm>
            <a:off x="234100" y="701215"/>
            <a:ext cx="8268610" cy="338554"/>
          </a:xfrm>
          <a:prstGeom prst="rect">
            <a:avLst/>
          </a:prstGeom>
        </p:spPr>
        <p:txBody>
          <a:bodyPr wrap="none">
            <a:spAutoFit/>
          </a:bodyPr>
          <a:lstStyle/>
          <a:p>
            <a:pPr marL="342900" indent="-342900">
              <a:buAutoNum type="arabicPeriod"/>
            </a:pPr>
            <a:r>
              <a:rPr lang="en-US" sz="1600" dirty="0" smtClean="0"/>
              <a:t>In your last EC2 instance, check </a:t>
            </a:r>
            <a:r>
              <a:rPr lang="en-US" sz="1600" b="1" dirty="0" err="1" smtClean="0"/>
              <a:t>rsyslog</a:t>
            </a:r>
            <a:r>
              <a:rPr lang="en-US" sz="1600" dirty="0" smtClean="0"/>
              <a:t> is installed and running. If it is not then, run:</a:t>
            </a:r>
            <a:endParaRPr lang="en-US" sz="1600" dirty="0"/>
          </a:p>
        </p:txBody>
      </p:sp>
      <p:sp>
        <p:nvSpPr>
          <p:cNvPr id="8" name="Rectangle 7"/>
          <p:cNvSpPr/>
          <p:nvPr/>
        </p:nvSpPr>
        <p:spPr>
          <a:xfrm>
            <a:off x="598706" y="1039769"/>
            <a:ext cx="10226211" cy="338554"/>
          </a:xfrm>
          <a:prstGeom prst="rect">
            <a:avLst/>
          </a:prstGeom>
        </p:spPr>
        <p:txBody>
          <a:bodyPr wrap="square">
            <a:spAutoFit/>
          </a:bodyPr>
          <a:lstStyle/>
          <a:p>
            <a:r>
              <a:rPr lang="en-US" sz="1600" b="1" dirty="0" smtClean="0">
                <a:latin typeface="Arial" panose="020B0604020202020204" pitchFamily="34" charset="0"/>
              </a:rPr>
              <a:t>$ sudo apt update &amp;&amp; </a:t>
            </a:r>
            <a:r>
              <a:rPr lang="en-US" sz="1600" b="1" dirty="0" err="1" smtClean="0">
                <a:latin typeface="Arial" panose="020B0604020202020204" pitchFamily="34" charset="0"/>
              </a:rPr>
              <a:t>sudo</a:t>
            </a:r>
            <a:r>
              <a:rPr lang="en-US" sz="1600" b="1" dirty="0" smtClean="0">
                <a:latin typeface="Arial" panose="020B0604020202020204" pitchFamily="34" charset="0"/>
              </a:rPr>
              <a:t> apt </a:t>
            </a:r>
            <a:r>
              <a:rPr lang="en-US" sz="1600" b="1" dirty="0">
                <a:latin typeface="Arial" panose="020B0604020202020204" pitchFamily="34" charset="0"/>
              </a:rPr>
              <a:t>install </a:t>
            </a:r>
            <a:r>
              <a:rPr lang="en-US" sz="1600" b="1" dirty="0" err="1" smtClean="0">
                <a:latin typeface="Arial" panose="020B0604020202020204" pitchFamily="34" charset="0"/>
              </a:rPr>
              <a:t>rsyslog</a:t>
            </a:r>
            <a:endParaRPr lang="en-US" sz="1600" b="1" dirty="0"/>
          </a:p>
        </p:txBody>
      </p:sp>
      <p:sp>
        <p:nvSpPr>
          <p:cNvPr id="9" name="Rectangle 8"/>
          <p:cNvSpPr/>
          <p:nvPr/>
        </p:nvSpPr>
        <p:spPr>
          <a:xfrm>
            <a:off x="234100" y="1483999"/>
            <a:ext cx="6300123" cy="338554"/>
          </a:xfrm>
          <a:prstGeom prst="rect">
            <a:avLst/>
          </a:prstGeom>
        </p:spPr>
        <p:txBody>
          <a:bodyPr wrap="none">
            <a:spAutoFit/>
          </a:bodyPr>
          <a:lstStyle/>
          <a:p>
            <a:r>
              <a:rPr lang="en-US" sz="1600" dirty="0" smtClean="0"/>
              <a:t>2.   Open </a:t>
            </a:r>
            <a:r>
              <a:rPr lang="en-US" sz="1600" b="1" dirty="0" smtClean="0"/>
              <a:t>/</a:t>
            </a:r>
            <a:r>
              <a:rPr lang="en-US" sz="1600" b="1" dirty="0" err="1" smtClean="0"/>
              <a:t>etc</a:t>
            </a:r>
            <a:r>
              <a:rPr lang="en-US" sz="1600" b="1" dirty="0" smtClean="0"/>
              <a:t>/</a:t>
            </a:r>
            <a:r>
              <a:rPr lang="en-US" sz="1600" b="1" dirty="0" err="1" smtClean="0"/>
              <a:t>rsyslog.conf</a:t>
            </a:r>
            <a:r>
              <a:rPr lang="en-US" sz="1600" b="1" dirty="0" smtClean="0"/>
              <a:t> </a:t>
            </a:r>
            <a:r>
              <a:rPr lang="en-US" sz="1600" dirty="0" smtClean="0"/>
              <a:t>file and uncomment the following lines:</a:t>
            </a:r>
            <a:endParaRPr lang="en-US" sz="1600" dirty="0"/>
          </a:p>
        </p:txBody>
      </p:sp>
      <p:sp>
        <p:nvSpPr>
          <p:cNvPr id="2" name="Rectangle 1"/>
          <p:cNvSpPr/>
          <p:nvPr/>
        </p:nvSpPr>
        <p:spPr>
          <a:xfrm>
            <a:off x="598706" y="1822553"/>
            <a:ext cx="3267181" cy="584775"/>
          </a:xfrm>
          <a:prstGeom prst="rect">
            <a:avLst/>
          </a:prstGeom>
        </p:spPr>
        <p:txBody>
          <a:bodyPr wrap="square">
            <a:spAutoFit/>
          </a:bodyPr>
          <a:lstStyle/>
          <a:p>
            <a:r>
              <a:rPr lang="en-US" sz="1600" dirty="0">
                <a:solidFill>
                  <a:srgbClr val="0070C0"/>
                </a:solidFill>
              </a:rPr>
              <a:t>module(load="</a:t>
            </a:r>
            <a:r>
              <a:rPr lang="en-US" sz="1600" dirty="0" err="1">
                <a:solidFill>
                  <a:srgbClr val="0070C0"/>
                </a:solidFill>
              </a:rPr>
              <a:t>imudp</a:t>
            </a:r>
            <a:r>
              <a:rPr lang="en-US" sz="1600" dirty="0">
                <a:solidFill>
                  <a:srgbClr val="0070C0"/>
                </a:solidFill>
              </a:rPr>
              <a:t>")</a:t>
            </a:r>
          </a:p>
          <a:p>
            <a:r>
              <a:rPr lang="en-US" sz="1600" dirty="0">
                <a:solidFill>
                  <a:srgbClr val="0070C0"/>
                </a:solidFill>
              </a:rPr>
              <a:t>input(type="</a:t>
            </a:r>
            <a:r>
              <a:rPr lang="en-US" sz="1600" dirty="0" err="1">
                <a:solidFill>
                  <a:srgbClr val="0070C0"/>
                </a:solidFill>
              </a:rPr>
              <a:t>imudp</a:t>
            </a:r>
            <a:r>
              <a:rPr lang="en-US" sz="1600" dirty="0">
                <a:solidFill>
                  <a:srgbClr val="0070C0"/>
                </a:solidFill>
              </a:rPr>
              <a:t>" port="514")</a:t>
            </a:r>
          </a:p>
        </p:txBody>
      </p:sp>
      <p:sp>
        <p:nvSpPr>
          <p:cNvPr id="11" name="Rectangle 10"/>
          <p:cNvSpPr/>
          <p:nvPr/>
        </p:nvSpPr>
        <p:spPr>
          <a:xfrm>
            <a:off x="234099" y="2412046"/>
            <a:ext cx="11586826" cy="338554"/>
          </a:xfrm>
          <a:prstGeom prst="rect">
            <a:avLst/>
          </a:prstGeom>
        </p:spPr>
        <p:txBody>
          <a:bodyPr wrap="none">
            <a:spAutoFit/>
          </a:bodyPr>
          <a:lstStyle/>
          <a:p>
            <a:r>
              <a:rPr lang="en-US" sz="1600" dirty="0" smtClean="0"/>
              <a:t>3.   Next, you need to specify where the logs should be stored. In our example, it will be in a text file (/</a:t>
            </a:r>
            <a:r>
              <a:rPr lang="en-US" sz="1600" dirty="0" err="1" smtClean="0"/>
              <a:t>var</a:t>
            </a:r>
            <a:r>
              <a:rPr lang="en-US" sz="1600" dirty="0" smtClean="0"/>
              <a:t>/log/remote_logs.log).</a:t>
            </a:r>
            <a:endParaRPr lang="en-US" sz="1600" dirty="0"/>
          </a:p>
        </p:txBody>
      </p:sp>
      <p:sp>
        <p:nvSpPr>
          <p:cNvPr id="12" name="Rectangle 11"/>
          <p:cNvSpPr/>
          <p:nvPr/>
        </p:nvSpPr>
        <p:spPr>
          <a:xfrm>
            <a:off x="567883" y="2730807"/>
            <a:ext cx="7904005" cy="338554"/>
          </a:xfrm>
          <a:prstGeom prst="rect">
            <a:avLst/>
          </a:prstGeom>
        </p:spPr>
        <p:txBody>
          <a:bodyPr wrap="square">
            <a:spAutoFit/>
          </a:bodyPr>
          <a:lstStyle/>
          <a:p>
            <a:r>
              <a:rPr lang="en-US" sz="1600" dirty="0" smtClean="0">
                <a:latin typeface="Arial" panose="020B0604020202020204" pitchFamily="34" charset="0"/>
              </a:rPr>
              <a:t>Create a file named </a:t>
            </a:r>
            <a:r>
              <a:rPr lang="en-US" sz="1600" b="1" dirty="0" smtClean="0">
                <a:latin typeface="Arial" panose="020B0604020202020204" pitchFamily="34" charset="0"/>
              </a:rPr>
              <a:t>/</a:t>
            </a:r>
            <a:r>
              <a:rPr lang="en-US" sz="1600" b="1" dirty="0" err="1" smtClean="0">
                <a:latin typeface="Arial" panose="020B0604020202020204" pitchFamily="34" charset="0"/>
              </a:rPr>
              <a:t>etc</a:t>
            </a:r>
            <a:r>
              <a:rPr lang="en-US" sz="1600" b="1" dirty="0" smtClean="0">
                <a:latin typeface="Arial" panose="020B0604020202020204" pitchFamily="34" charset="0"/>
              </a:rPr>
              <a:t>/</a:t>
            </a:r>
            <a:r>
              <a:rPr lang="en-US" sz="1600" b="1" dirty="0" err="1" smtClean="0">
                <a:latin typeface="Arial" panose="020B0604020202020204" pitchFamily="34" charset="0"/>
              </a:rPr>
              <a:t>rsyslog.d</a:t>
            </a:r>
            <a:r>
              <a:rPr lang="en-US" sz="1600" b="1" dirty="0" smtClean="0">
                <a:latin typeface="Arial" panose="020B0604020202020204" pitchFamily="34" charset="0"/>
              </a:rPr>
              <a:t>/</a:t>
            </a:r>
            <a:r>
              <a:rPr lang="en-US" sz="1600" b="1" dirty="0" err="1" smtClean="0">
                <a:latin typeface="Arial" panose="020B0604020202020204" pitchFamily="34" charset="0"/>
              </a:rPr>
              <a:t>remote.conf</a:t>
            </a:r>
            <a:r>
              <a:rPr lang="en-US" sz="1600" b="1" dirty="0" smtClean="0">
                <a:latin typeface="Arial" panose="020B0604020202020204" pitchFamily="34" charset="0"/>
              </a:rPr>
              <a:t> </a:t>
            </a:r>
            <a:r>
              <a:rPr lang="en-US" sz="1600" dirty="0" smtClean="0">
                <a:latin typeface="Arial" panose="020B0604020202020204" pitchFamily="34" charset="0"/>
              </a:rPr>
              <a:t>and add the following line into it.</a:t>
            </a:r>
            <a:endParaRPr lang="en-US" sz="1600" dirty="0"/>
          </a:p>
        </p:txBody>
      </p:sp>
      <p:sp>
        <p:nvSpPr>
          <p:cNvPr id="10" name="Rectangle 9"/>
          <p:cNvSpPr/>
          <p:nvPr/>
        </p:nvSpPr>
        <p:spPr>
          <a:xfrm>
            <a:off x="598706" y="3102497"/>
            <a:ext cx="5416868" cy="338554"/>
          </a:xfrm>
          <a:prstGeom prst="rect">
            <a:avLst/>
          </a:prstGeom>
        </p:spPr>
        <p:txBody>
          <a:bodyPr wrap="none">
            <a:spAutoFit/>
          </a:bodyPr>
          <a:lstStyle/>
          <a:p>
            <a:r>
              <a:rPr lang="en-US" sz="1600" dirty="0">
                <a:solidFill>
                  <a:srgbClr val="0070C0"/>
                </a:solidFill>
              </a:rPr>
              <a:t>if $</a:t>
            </a:r>
            <a:r>
              <a:rPr lang="en-US" sz="1600" dirty="0" err="1">
                <a:solidFill>
                  <a:srgbClr val="0070C0"/>
                </a:solidFill>
              </a:rPr>
              <a:t>fromhost-ip</a:t>
            </a:r>
            <a:r>
              <a:rPr lang="en-US" sz="1600" dirty="0">
                <a:solidFill>
                  <a:srgbClr val="0070C0"/>
                </a:solidFill>
              </a:rPr>
              <a:t> != '127.0.0.1' then /</a:t>
            </a:r>
            <a:r>
              <a:rPr lang="en-US" sz="1600" dirty="0" err="1">
                <a:solidFill>
                  <a:srgbClr val="0070C0"/>
                </a:solidFill>
              </a:rPr>
              <a:t>var</a:t>
            </a:r>
            <a:r>
              <a:rPr lang="en-US" sz="1600" dirty="0">
                <a:solidFill>
                  <a:srgbClr val="0070C0"/>
                </a:solidFill>
              </a:rPr>
              <a:t>/log/remote_logs.log</a:t>
            </a:r>
          </a:p>
        </p:txBody>
      </p:sp>
      <p:sp>
        <p:nvSpPr>
          <p:cNvPr id="14" name="Rectangle 13"/>
          <p:cNvSpPr/>
          <p:nvPr/>
        </p:nvSpPr>
        <p:spPr>
          <a:xfrm>
            <a:off x="234099" y="3529039"/>
            <a:ext cx="6542176" cy="338554"/>
          </a:xfrm>
          <a:prstGeom prst="rect">
            <a:avLst/>
          </a:prstGeom>
        </p:spPr>
        <p:txBody>
          <a:bodyPr wrap="none">
            <a:spAutoFit/>
          </a:bodyPr>
          <a:lstStyle/>
          <a:p>
            <a:r>
              <a:rPr lang="en-US" sz="1600" dirty="0" smtClean="0"/>
              <a:t>4.   Restart the </a:t>
            </a:r>
            <a:r>
              <a:rPr lang="en-US" sz="1600" dirty="0" err="1" smtClean="0"/>
              <a:t>rsyslog</a:t>
            </a:r>
            <a:r>
              <a:rPr lang="en-US" sz="1600" dirty="0" smtClean="0"/>
              <a:t> service by running ‘</a:t>
            </a:r>
            <a:r>
              <a:rPr lang="en-US" sz="1600" b="1" dirty="0" err="1" smtClean="0"/>
              <a:t>systemctl</a:t>
            </a:r>
            <a:r>
              <a:rPr lang="en-US" sz="1600" b="1" dirty="0" smtClean="0"/>
              <a:t> restart </a:t>
            </a:r>
            <a:r>
              <a:rPr lang="en-US" sz="1600" b="1" dirty="0" err="1" smtClean="0"/>
              <a:t>rsyslog</a:t>
            </a:r>
            <a:r>
              <a:rPr lang="en-US" sz="1600" dirty="0" smtClean="0"/>
              <a:t>’.</a:t>
            </a:r>
            <a:endParaRPr lang="en-US" sz="1600" dirty="0"/>
          </a:p>
        </p:txBody>
      </p:sp>
      <p:sp>
        <p:nvSpPr>
          <p:cNvPr id="15" name="Rectangle 14"/>
          <p:cNvSpPr/>
          <p:nvPr/>
        </p:nvSpPr>
        <p:spPr>
          <a:xfrm>
            <a:off x="231297" y="3885281"/>
            <a:ext cx="10568919" cy="338554"/>
          </a:xfrm>
          <a:prstGeom prst="rect">
            <a:avLst/>
          </a:prstGeom>
        </p:spPr>
        <p:txBody>
          <a:bodyPr wrap="none">
            <a:spAutoFit/>
          </a:bodyPr>
          <a:lstStyle/>
          <a:p>
            <a:r>
              <a:rPr lang="en-US" sz="1600" dirty="0" smtClean="0"/>
              <a:t>5.   Ensure inbound traffic for </a:t>
            </a:r>
            <a:r>
              <a:rPr lang="en-US" sz="1600" b="1" dirty="0" smtClean="0"/>
              <a:t>Port 514/UDP</a:t>
            </a:r>
            <a:r>
              <a:rPr lang="en-US" sz="1600" dirty="0" smtClean="0"/>
              <a:t> is allowed for your EC2 instance (by adding it into the Security Group).</a:t>
            </a:r>
            <a:endParaRPr lang="en-US" sz="1600" dirty="0"/>
          </a:p>
        </p:txBody>
      </p:sp>
      <p:sp>
        <p:nvSpPr>
          <p:cNvPr id="16" name="Rectangle 15"/>
          <p:cNvSpPr/>
          <p:nvPr/>
        </p:nvSpPr>
        <p:spPr>
          <a:xfrm>
            <a:off x="231296" y="4276707"/>
            <a:ext cx="10681129" cy="338554"/>
          </a:xfrm>
          <a:prstGeom prst="rect">
            <a:avLst/>
          </a:prstGeom>
        </p:spPr>
        <p:txBody>
          <a:bodyPr wrap="none">
            <a:spAutoFit/>
          </a:bodyPr>
          <a:lstStyle/>
          <a:p>
            <a:r>
              <a:rPr lang="en-US" sz="1600" dirty="0" smtClean="0"/>
              <a:t>6.   In your syslog client (Linux VM), open ‘</a:t>
            </a:r>
            <a:r>
              <a:rPr lang="en-US" sz="1600" b="1" dirty="0" smtClean="0"/>
              <a:t>/</a:t>
            </a:r>
            <a:r>
              <a:rPr lang="en-US" sz="1600" b="1" dirty="0" err="1" smtClean="0"/>
              <a:t>etc</a:t>
            </a:r>
            <a:r>
              <a:rPr lang="en-US" sz="1600" b="1" dirty="0" smtClean="0"/>
              <a:t>/</a:t>
            </a:r>
            <a:r>
              <a:rPr lang="en-US" sz="1600" b="1" dirty="0" err="1" smtClean="0"/>
              <a:t>rsyslog.conf</a:t>
            </a:r>
            <a:r>
              <a:rPr lang="en-US" sz="1600" dirty="0" smtClean="0"/>
              <a:t>’ file and append the following line to the end of the file.</a:t>
            </a:r>
            <a:endParaRPr lang="en-US" sz="1600" dirty="0"/>
          </a:p>
        </p:txBody>
      </p:sp>
      <p:sp>
        <p:nvSpPr>
          <p:cNvPr id="13" name="Rectangle 12"/>
          <p:cNvSpPr/>
          <p:nvPr/>
        </p:nvSpPr>
        <p:spPr>
          <a:xfrm>
            <a:off x="567883" y="4615261"/>
            <a:ext cx="8613255" cy="338554"/>
          </a:xfrm>
          <a:prstGeom prst="rect">
            <a:avLst/>
          </a:prstGeom>
        </p:spPr>
        <p:txBody>
          <a:bodyPr wrap="none">
            <a:spAutoFit/>
          </a:bodyPr>
          <a:lstStyle/>
          <a:p>
            <a:r>
              <a:rPr lang="en-US" sz="1600" dirty="0">
                <a:solidFill>
                  <a:srgbClr val="0070C0"/>
                </a:solidFill>
              </a:rPr>
              <a:t>*.* </a:t>
            </a:r>
            <a:r>
              <a:rPr lang="en-US" sz="1600" dirty="0" smtClean="0">
                <a:solidFill>
                  <a:srgbClr val="0070C0"/>
                </a:solidFill>
              </a:rPr>
              <a:t>@&lt;Server IP&gt;:514 </a:t>
            </a:r>
            <a:r>
              <a:rPr lang="en-US" sz="1600" b="1" dirty="0" smtClean="0">
                <a:solidFill>
                  <a:schemeClr val="tx1"/>
                </a:solidFill>
                <a:latin typeface="Arial" panose="020B0604020202020204" pitchFamily="34" charset="0"/>
              </a:rPr>
              <a:t>=&gt; </a:t>
            </a:r>
            <a:r>
              <a:rPr lang="en-US" sz="1600" dirty="0" smtClean="0">
                <a:solidFill>
                  <a:schemeClr val="tx1"/>
                </a:solidFill>
                <a:latin typeface="Arial" panose="020B0604020202020204" pitchFamily="34" charset="0"/>
              </a:rPr>
              <a:t>replace the &lt;Server IP&gt; with the Public IP address of your instance.</a:t>
            </a:r>
            <a:endParaRPr lang="en-US" sz="1600" dirty="0">
              <a:solidFill>
                <a:schemeClr val="tx1"/>
              </a:solidFill>
            </a:endParaRPr>
          </a:p>
        </p:txBody>
      </p:sp>
      <p:sp>
        <p:nvSpPr>
          <p:cNvPr id="18" name="Rectangle 17"/>
          <p:cNvSpPr/>
          <p:nvPr/>
        </p:nvSpPr>
        <p:spPr>
          <a:xfrm>
            <a:off x="1510871" y="5019219"/>
            <a:ext cx="9836347" cy="338554"/>
          </a:xfrm>
          <a:prstGeom prst="rect">
            <a:avLst/>
          </a:prstGeom>
        </p:spPr>
        <p:txBody>
          <a:bodyPr wrap="none">
            <a:spAutoFit/>
          </a:bodyPr>
          <a:lstStyle/>
          <a:p>
            <a:r>
              <a:rPr lang="en-US" sz="1600" dirty="0" smtClean="0"/>
              <a:t>7.  Restart </a:t>
            </a:r>
            <a:r>
              <a:rPr lang="en-US" sz="1600" dirty="0" err="1" smtClean="0"/>
              <a:t>rsyslog</a:t>
            </a:r>
            <a:r>
              <a:rPr lang="en-US" sz="1600" dirty="0" smtClean="0"/>
              <a:t> daemon on your syslog client and sent a test message by running following commands:</a:t>
            </a:r>
            <a:endParaRPr lang="en-US" sz="1600" dirty="0"/>
          </a:p>
        </p:txBody>
      </p:sp>
      <p:sp>
        <p:nvSpPr>
          <p:cNvPr id="19" name="Rectangle 18"/>
          <p:cNvSpPr/>
          <p:nvPr/>
        </p:nvSpPr>
        <p:spPr>
          <a:xfrm>
            <a:off x="1796266" y="5333702"/>
            <a:ext cx="10226211" cy="338554"/>
          </a:xfrm>
          <a:prstGeom prst="rect">
            <a:avLst/>
          </a:prstGeom>
        </p:spPr>
        <p:txBody>
          <a:bodyPr wrap="square">
            <a:spAutoFit/>
          </a:bodyPr>
          <a:lstStyle/>
          <a:p>
            <a:r>
              <a:rPr lang="en-US" sz="1600" b="1" dirty="0" smtClean="0">
                <a:latin typeface="Arial" panose="020B0604020202020204" pitchFamily="34" charset="0"/>
              </a:rPr>
              <a:t>$ </a:t>
            </a:r>
            <a:r>
              <a:rPr lang="en-US" sz="1600" b="1" dirty="0" err="1" smtClean="0">
                <a:latin typeface="Arial" panose="020B0604020202020204" pitchFamily="34" charset="0"/>
              </a:rPr>
              <a:t>sudo</a:t>
            </a:r>
            <a:r>
              <a:rPr lang="en-US" sz="1600" b="1" dirty="0" smtClean="0">
                <a:latin typeface="Arial" panose="020B0604020202020204" pitchFamily="34" charset="0"/>
              </a:rPr>
              <a:t> </a:t>
            </a:r>
            <a:r>
              <a:rPr lang="en-US" sz="1600" b="1" dirty="0" err="1" smtClean="0">
                <a:latin typeface="Arial" panose="020B0604020202020204" pitchFamily="34" charset="0"/>
              </a:rPr>
              <a:t>systemctl</a:t>
            </a:r>
            <a:r>
              <a:rPr lang="en-US" sz="1600" b="1" dirty="0" smtClean="0">
                <a:latin typeface="Arial" panose="020B0604020202020204" pitchFamily="34" charset="0"/>
              </a:rPr>
              <a:t> restart </a:t>
            </a:r>
            <a:r>
              <a:rPr lang="en-US" sz="1600" b="1" dirty="0" err="1" smtClean="0">
                <a:latin typeface="Arial" panose="020B0604020202020204" pitchFamily="34" charset="0"/>
              </a:rPr>
              <a:t>rsyslog</a:t>
            </a:r>
            <a:r>
              <a:rPr lang="en-US" sz="1600" b="1" dirty="0" smtClean="0">
                <a:latin typeface="Arial" panose="020B0604020202020204" pitchFamily="34" charset="0"/>
              </a:rPr>
              <a:t> &amp;&amp; logger “Test message from Client…”</a:t>
            </a:r>
            <a:endParaRPr lang="en-US" sz="1600" b="1" dirty="0"/>
          </a:p>
        </p:txBody>
      </p:sp>
      <p:sp>
        <p:nvSpPr>
          <p:cNvPr id="20" name="Rectangle 19"/>
          <p:cNvSpPr/>
          <p:nvPr/>
        </p:nvSpPr>
        <p:spPr>
          <a:xfrm>
            <a:off x="1510871" y="5777932"/>
            <a:ext cx="9602309" cy="338554"/>
          </a:xfrm>
          <a:prstGeom prst="rect">
            <a:avLst/>
          </a:prstGeom>
        </p:spPr>
        <p:txBody>
          <a:bodyPr wrap="none">
            <a:spAutoFit/>
          </a:bodyPr>
          <a:lstStyle/>
          <a:p>
            <a:r>
              <a:rPr lang="en-US" sz="1600" dirty="0" smtClean="0"/>
              <a:t>8.  On your EC2 instance as </a:t>
            </a:r>
            <a:r>
              <a:rPr lang="en-US" sz="1600" dirty="0" err="1" smtClean="0"/>
              <a:t>rsyslog</a:t>
            </a:r>
            <a:r>
              <a:rPr lang="en-US" sz="1600" dirty="0" smtClean="0"/>
              <a:t> server, run ‘</a:t>
            </a:r>
            <a:r>
              <a:rPr lang="en-US" sz="1600" b="1" dirty="0" smtClean="0"/>
              <a:t>tail –f /</a:t>
            </a:r>
            <a:r>
              <a:rPr lang="en-US" sz="1600" b="1" dirty="0" err="1" smtClean="0"/>
              <a:t>var</a:t>
            </a:r>
            <a:r>
              <a:rPr lang="en-US" sz="1600" b="1" dirty="0" smtClean="0"/>
              <a:t>/log/remote_logs.log</a:t>
            </a:r>
            <a:r>
              <a:rPr lang="en-US" sz="1600" dirty="0" smtClean="0"/>
              <a:t>’ to see incoming logs.</a:t>
            </a:r>
            <a:endParaRPr lang="en-US" sz="1600" dirty="0"/>
          </a:p>
        </p:txBody>
      </p:sp>
      <p:sp>
        <p:nvSpPr>
          <p:cNvPr id="21" name="Rectangle 20"/>
          <p:cNvSpPr/>
          <p:nvPr/>
        </p:nvSpPr>
        <p:spPr>
          <a:xfrm>
            <a:off x="1510871" y="6116486"/>
            <a:ext cx="9350637" cy="338554"/>
          </a:xfrm>
          <a:prstGeom prst="rect">
            <a:avLst/>
          </a:prstGeom>
        </p:spPr>
        <p:txBody>
          <a:bodyPr wrap="none">
            <a:spAutoFit/>
          </a:bodyPr>
          <a:lstStyle/>
          <a:p>
            <a:r>
              <a:rPr lang="en-US" sz="1600" dirty="0" smtClean="0"/>
              <a:t>9.  Try to SSH to your syslog client (Linux VM) from your own computer and enter wrong passwords! </a:t>
            </a:r>
            <a:endParaRPr lang="en-US" sz="1600" dirty="0"/>
          </a:p>
        </p:txBody>
      </p:sp>
      <p:sp>
        <p:nvSpPr>
          <p:cNvPr id="17" name="Rectangle 16"/>
          <p:cNvSpPr/>
          <p:nvPr/>
        </p:nvSpPr>
        <p:spPr>
          <a:xfrm>
            <a:off x="1510871" y="6456703"/>
            <a:ext cx="10828605" cy="338554"/>
          </a:xfrm>
          <a:prstGeom prst="rect">
            <a:avLst/>
          </a:prstGeom>
        </p:spPr>
        <p:txBody>
          <a:bodyPr wrap="none">
            <a:spAutoFit/>
          </a:bodyPr>
          <a:lstStyle/>
          <a:p>
            <a:r>
              <a:rPr lang="en-US" sz="1600" dirty="0" smtClean="0"/>
              <a:t>10.  You should be able to see reported ‘</a:t>
            </a:r>
            <a:r>
              <a:rPr lang="en-US" sz="1600" b="1" dirty="0" smtClean="0"/>
              <a:t>Authentication Failures</a:t>
            </a:r>
            <a:r>
              <a:rPr lang="en-US" sz="1600" dirty="0" smtClean="0"/>
              <a:t>’ </a:t>
            </a:r>
            <a:r>
              <a:rPr lang="en-US" sz="1600" dirty="0"/>
              <a:t>logs </a:t>
            </a:r>
            <a:r>
              <a:rPr lang="en-US" sz="1600" dirty="0" smtClean="0"/>
              <a:t>in </a:t>
            </a:r>
            <a:r>
              <a:rPr lang="en-US" sz="1600" b="1" dirty="0" smtClean="0"/>
              <a:t>remote_logs.log </a:t>
            </a:r>
            <a:r>
              <a:rPr lang="en-US" sz="1600" dirty="0" smtClean="0"/>
              <a:t>file</a:t>
            </a:r>
            <a:r>
              <a:rPr lang="en-US" sz="1600" b="1" dirty="0" smtClean="0"/>
              <a:t> </a:t>
            </a:r>
            <a:r>
              <a:rPr lang="en-US" sz="1600" dirty="0" smtClean="0"/>
              <a:t>at your syslog server.</a:t>
            </a:r>
            <a:endParaRPr lang="en-US" sz="1600" dirty="0"/>
          </a:p>
        </p:txBody>
      </p:sp>
    </p:spTree>
    <p:extLst>
      <p:ext uri="{BB962C8B-B14F-4D97-AF65-F5344CB8AC3E}">
        <p14:creationId xmlns:p14="http://schemas.microsoft.com/office/powerpoint/2010/main" val="3397643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2005417" y="1132779"/>
            <a:ext cx="7974001" cy="5082765"/>
          </a:xfrm>
          <a:prstGeom prst="rect">
            <a:avLst/>
          </a:prstGeom>
        </p:spPr>
      </p:pic>
      <p:sp>
        <p:nvSpPr>
          <p:cNvPr id="3" name="Rectangle 2"/>
          <p:cNvSpPr/>
          <p:nvPr/>
        </p:nvSpPr>
        <p:spPr>
          <a:xfrm>
            <a:off x="1239747" y="6581001"/>
            <a:ext cx="8120009" cy="276999"/>
          </a:xfrm>
          <a:prstGeom prst="rect">
            <a:avLst/>
          </a:prstGeom>
        </p:spPr>
        <p:txBody>
          <a:bodyPr wrap="square">
            <a:spAutoFit/>
          </a:bodyPr>
          <a:lstStyle/>
          <a:p>
            <a:r>
              <a:rPr lang="en-US" sz="1200" dirty="0">
                <a:hlinkClick r:id="rId5"/>
              </a:rPr>
              <a:t>https://</a:t>
            </a:r>
            <a:r>
              <a:rPr lang="en-US" sz="1200" dirty="0" smtClean="0">
                <a:hlinkClick r:id="rId5"/>
              </a:rPr>
              <a:t>docs.aws.amazon.com/AmazonCloudWatch/latest/monitoring/WhatIsCloudWatch.html</a:t>
            </a:r>
            <a:r>
              <a:rPr lang="en-US" sz="1200" dirty="0" smtClean="0"/>
              <a:t> </a:t>
            </a:r>
            <a:endParaRPr lang="en-US" sz="1200" dirty="0"/>
          </a:p>
        </p:txBody>
      </p:sp>
      <p:sp>
        <p:nvSpPr>
          <p:cNvPr id="5" name="Google Shape;147;p10"/>
          <p:cNvSpPr/>
          <p:nvPr/>
        </p:nvSpPr>
        <p:spPr>
          <a:xfrm>
            <a:off x="231296" y="76761"/>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Amazon CloudWatch</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6875726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1026" name="Picture 2" descr="https://miro.medium.com/v2/resize:fit:700/1*AEeAWJMuJPd4Wia80-S3kw.png"/>
          <p:cNvPicPr>
            <a:picLocks noChangeAspect="1" noChangeArrowheads="1"/>
          </p:cNvPicPr>
          <p:nvPr/>
        </p:nvPicPr>
        <p:blipFill rotWithShape="1">
          <a:blip r:embed="rId4">
            <a:extLst>
              <a:ext uri="{28A0092B-C50C-407E-A947-70E740481C1C}">
                <a14:useLocalDpi xmlns:a14="http://schemas.microsoft.com/office/drawing/2010/main" val="0"/>
              </a:ext>
            </a:extLst>
          </a:blip>
          <a:srcRect l="3060" r="3713"/>
          <a:stretch/>
        </p:blipFill>
        <p:spPr bwMode="auto">
          <a:xfrm>
            <a:off x="1315092" y="1715159"/>
            <a:ext cx="9144000" cy="326479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47;p10"/>
          <p:cNvSpPr/>
          <p:nvPr/>
        </p:nvSpPr>
        <p:spPr>
          <a:xfrm>
            <a:off x="231296" y="76761"/>
            <a:ext cx="814214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AWS CloudWatch/</a:t>
            </a:r>
            <a:r>
              <a:rPr lang="en-US" sz="3200" b="1" dirty="0" err="1" smtClean="0">
                <a:solidFill>
                  <a:srgbClr val="003C71"/>
                </a:solidFill>
              </a:rPr>
              <a:t>CloudTrail</a:t>
            </a:r>
            <a:r>
              <a:rPr lang="en-US" sz="3200" b="1" dirty="0" smtClean="0">
                <a:solidFill>
                  <a:srgbClr val="003C71"/>
                </a:solidFill>
              </a:rPr>
              <a:t>/</a:t>
            </a:r>
            <a:r>
              <a:rPr lang="en-US" sz="3200" b="1" dirty="0" err="1" smtClean="0">
                <a:solidFill>
                  <a:srgbClr val="003C71"/>
                </a:solidFill>
              </a:rPr>
              <a:t>Config</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40967787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8096"/>
        <p:cNvGrpSpPr/>
        <p:nvPr/>
      </p:nvGrpSpPr>
      <p:grpSpPr>
        <a:xfrm>
          <a:off x="0" y="0"/>
          <a:ext cx="0" cy="0"/>
          <a:chOff x="0" y="0"/>
          <a:chExt cx="0" cy="0"/>
        </a:xfrm>
      </p:grpSpPr>
      <p:pic>
        <p:nvPicPr>
          <p:cNvPr id="8097" name="Google Shape;8097;p67"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8098" name="Google Shape;8098;p67"/>
          <p:cNvSpPr/>
          <p:nvPr/>
        </p:nvSpPr>
        <p:spPr>
          <a:xfrm>
            <a:off x="189068" y="209655"/>
            <a:ext cx="56466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a:solidFill>
                  <a:srgbClr val="003C71"/>
                </a:solidFill>
                <a:latin typeface="Arial"/>
                <a:ea typeface="Arial"/>
                <a:cs typeface="Arial"/>
                <a:sym typeface="Arial"/>
              </a:rPr>
              <a:t>End of Lecture </a:t>
            </a:r>
            <a:r>
              <a:rPr lang="en-US" sz="3200" b="1" i="0" u="none" strike="noStrike" cap="none" dirty="0" smtClean="0">
                <a:solidFill>
                  <a:srgbClr val="003C71"/>
                </a:solidFill>
                <a:latin typeface="Arial"/>
                <a:ea typeface="Arial"/>
                <a:cs typeface="Arial"/>
                <a:sym typeface="Arial"/>
              </a:rPr>
              <a:t>#8</a:t>
            </a:r>
            <a:endParaRPr sz="3200" b="1" i="0" u="none" strike="noStrike" cap="none" dirty="0">
              <a:solidFill>
                <a:srgbClr val="003C71"/>
              </a:solidFill>
              <a:latin typeface="Arial"/>
              <a:ea typeface="Arial"/>
              <a:cs typeface="Arial"/>
              <a:sym typeface="Arial"/>
            </a:endParaRPr>
          </a:p>
        </p:txBody>
      </p:sp>
      <p:pic>
        <p:nvPicPr>
          <p:cNvPr id="8099" name="Google Shape;8099;p67"/>
          <p:cNvPicPr preferRelativeResize="0"/>
          <p:nvPr/>
        </p:nvPicPr>
        <p:blipFill rotWithShape="1">
          <a:blip r:embed="rId5">
            <a:alphaModFix/>
          </a:blip>
          <a:srcRect/>
          <a:stretch/>
        </p:blipFill>
        <p:spPr>
          <a:xfrm>
            <a:off x="2085996" y="1278110"/>
            <a:ext cx="4933950" cy="8875541"/>
          </a:xfrm>
          <a:prstGeom prst="ellipse">
            <a:avLst/>
          </a:prstGeom>
          <a:noFill/>
          <a:ln>
            <a:noFill/>
          </a:ln>
          <a:effectLst>
            <a:outerShdw dist="35921" dir="2700000" algn="ctr" rotWithShape="0">
              <a:schemeClr val="lt2"/>
            </a:outerShdw>
          </a:effectLst>
        </p:spPr>
      </p:pic>
      <p:sp>
        <p:nvSpPr>
          <p:cNvPr id="8100" name="Google Shape;8100;p67"/>
          <p:cNvSpPr txBox="1"/>
          <p:nvPr/>
        </p:nvSpPr>
        <p:spPr>
          <a:xfrm>
            <a:off x="7019946" y="2847975"/>
            <a:ext cx="387170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chemeClr val="dk1"/>
                </a:solidFill>
                <a:latin typeface="Arial"/>
                <a:ea typeface="Arial"/>
                <a:cs typeface="Arial"/>
                <a:sym typeface="Arial"/>
              </a:rPr>
              <a:t>THANK Y☺U</a:t>
            </a:r>
            <a:endParaRPr/>
          </a:p>
          <a:p>
            <a:pPr marL="0" marR="0" lvl="0" indent="0" algn="ctr" rtl="0">
              <a:spcBef>
                <a:spcPts val="0"/>
              </a:spcBef>
              <a:spcAft>
                <a:spcPts val="0"/>
              </a:spcAft>
              <a:buNone/>
            </a:pPr>
            <a:r>
              <a:rPr lang="en-US" sz="24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Dawood Sajjadi</a:t>
            </a:r>
            <a:endParaRPr sz="2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Title 1"/>
          <p:cNvSpPr>
            <a:spLocks noGrp="1"/>
          </p:cNvSpPr>
          <p:nvPr>
            <p:ph type="title"/>
          </p:nvPr>
        </p:nvSpPr>
        <p:spPr>
          <a:xfrm>
            <a:off x="457200" y="274638"/>
            <a:ext cx="5159448" cy="1143000"/>
          </a:xfrm>
        </p:spPr>
        <p:txBody>
          <a:bodyPr>
            <a:normAutofit/>
          </a:bodyPr>
          <a:lstStyle/>
          <a:p>
            <a:r>
              <a:rPr sz="4000" dirty="0">
                <a:latin typeface="+mj-lt"/>
              </a:rPr>
              <a:t>How Ansible Works</a:t>
            </a:r>
          </a:p>
        </p:txBody>
      </p:sp>
      <p:sp>
        <p:nvSpPr>
          <p:cNvPr id="4" name="Content Placeholder 2"/>
          <p:cNvSpPr txBox="1">
            <a:spLocks/>
          </p:cNvSpPr>
          <p:nvPr/>
        </p:nvSpPr>
        <p:spPr>
          <a:xfrm>
            <a:off x="561372" y="1718911"/>
            <a:ext cx="5055276" cy="142079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u="sng" dirty="0" smtClean="0">
                <a:solidFill>
                  <a:srgbClr val="0070C0"/>
                </a:solidFill>
              </a:rPr>
              <a:t>Execution Flow of an Ansible Playbook</a:t>
            </a:r>
          </a:p>
          <a:p>
            <a:endParaRPr lang="en-US" sz="1800" b="1" dirty="0" smtClean="0">
              <a:solidFill>
                <a:srgbClr val="002060"/>
              </a:solidFill>
            </a:endParaRPr>
          </a:p>
          <a:p>
            <a:pPr lvl="3"/>
            <a:r>
              <a:rPr lang="en-US" sz="1800" b="1" dirty="0">
                <a:solidFill>
                  <a:srgbClr val="002060"/>
                </a:solidFill>
                <a:sym typeface="Wingdings" panose="05000000000000000000" pitchFamily="2" charset="2"/>
              </a:rPr>
              <a:t> </a:t>
            </a:r>
            <a:r>
              <a:rPr lang="en-US" sz="1800" b="1" dirty="0" smtClean="0">
                <a:solidFill>
                  <a:srgbClr val="002060"/>
                </a:solidFill>
                <a:sym typeface="Wingdings" panose="05000000000000000000" pitchFamily="2" charset="2"/>
              </a:rPr>
              <a:t> </a:t>
            </a:r>
            <a:r>
              <a:rPr lang="en-US" sz="1800" b="1" dirty="0" smtClean="0">
                <a:solidFill>
                  <a:srgbClr val="002060"/>
                </a:solidFill>
              </a:rPr>
              <a:t>Communication via SSH</a:t>
            </a:r>
          </a:p>
          <a:p>
            <a:r>
              <a:rPr lang="en-US" sz="1800" b="1" dirty="0" smtClean="0">
                <a:solidFill>
                  <a:srgbClr val="002060"/>
                </a:solidFill>
                <a:sym typeface="Wingdings" panose="05000000000000000000" pitchFamily="2" charset="2"/>
              </a:rPr>
              <a:t>  </a:t>
            </a:r>
            <a:r>
              <a:rPr lang="en-US" sz="1800" b="1" dirty="0" smtClean="0">
                <a:solidFill>
                  <a:srgbClr val="002060"/>
                </a:solidFill>
              </a:rPr>
              <a:t>Mostly written in Python</a:t>
            </a:r>
          </a:p>
          <a:p>
            <a:r>
              <a:rPr lang="en-US" sz="1800" b="1" dirty="0">
                <a:solidFill>
                  <a:srgbClr val="002060"/>
                </a:solidFill>
              </a:rPr>
              <a:t> </a:t>
            </a:r>
            <a:r>
              <a:rPr lang="en-US" sz="1800" b="1" dirty="0" smtClean="0">
                <a:solidFill>
                  <a:srgbClr val="002060"/>
                </a:solidFill>
                <a:sym typeface="Wingdings" panose="05000000000000000000" pitchFamily="2" charset="2"/>
              </a:rPr>
              <a:t> It is Agentless (no service running)</a:t>
            </a:r>
            <a:endParaRPr lang="en-US" sz="1800" b="1" dirty="0">
              <a:solidFill>
                <a:srgbClr val="002060"/>
              </a:solidFill>
            </a:endParaRPr>
          </a:p>
        </p:txBody>
      </p:sp>
      <p:sp>
        <p:nvSpPr>
          <p:cNvPr id="2" name="Rectangle 1"/>
          <p:cNvSpPr/>
          <p:nvPr/>
        </p:nvSpPr>
        <p:spPr>
          <a:xfrm>
            <a:off x="561372" y="3633120"/>
            <a:ext cx="5159448" cy="1446550"/>
          </a:xfrm>
          <a:prstGeom prst="rect">
            <a:avLst/>
          </a:prstGeom>
        </p:spPr>
        <p:txBody>
          <a:bodyPr wrap="square">
            <a:spAutoFit/>
          </a:bodyPr>
          <a:lstStyle/>
          <a:p>
            <a:r>
              <a:rPr lang="en-US" sz="2000" b="1" u="sng" dirty="0" smtClean="0">
                <a:solidFill>
                  <a:srgbClr val="0070C0"/>
                </a:solidFill>
              </a:rPr>
              <a:t>Common Use Cases</a:t>
            </a:r>
          </a:p>
          <a:p>
            <a:endParaRPr lang="en-US" dirty="0" smtClean="0"/>
          </a:p>
          <a:p>
            <a:r>
              <a:rPr lang="en-US" sz="1800" b="1" dirty="0" smtClean="0">
                <a:solidFill>
                  <a:srgbClr val="002060"/>
                </a:solidFill>
                <a:sym typeface="Wingdings" panose="05000000000000000000" pitchFamily="2" charset="2"/>
              </a:rPr>
              <a:t>  </a:t>
            </a:r>
            <a:r>
              <a:rPr lang="en-US" dirty="0" smtClean="0">
                <a:sym typeface="Wingdings" panose="05000000000000000000" pitchFamily="2" charset="2"/>
              </a:rPr>
              <a:t> </a:t>
            </a:r>
            <a:r>
              <a:rPr lang="en-US" sz="1800" b="1" dirty="0" smtClean="0">
                <a:solidFill>
                  <a:srgbClr val="002060"/>
                </a:solidFill>
              </a:rPr>
              <a:t>Configuration </a:t>
            </a:r>
            <a:r>
              <a:rPr lang="en-US" sz="1800" b="1" dirty="0">
                <a:solidFill>
                  <a:srgbClr val="002060"/>
                </a:solidFill>
              </a:rPr>
              <a:t>Management</a:t>
            </a:r>
          </a:p>
          <a:p>
            <a:r>
              <a:rPr lang="en-US" sz="1800" b="1" dirty="0" smtClean="0">
                <a:solidFill>
                  <a:srgbClr val="002060"/>
                </a:solidFill>
                <a:sym typeface="Wingdings" panose="05000000000000000000" pitchFamily="2" charset="2"/>
              </a:rPr>
              <a:t>   </a:t>
            </a:r>
            <a:r>
              <a:rPr lang="en-US" sz="1800" b="1" dirty="0" smtClean="0">
                <a:solidFill>
                  <a:srgbClr val="002060"/>
                </a:solidFill>
              </a:rPr>
              <a:t>Application </a:t>
            </a:r>
            <a:r>
              <a:rPr lang="en-US" sz="1800" b="1" dirty="0">
                <a:solidFill>
                  <a:srgbClr val="002060"/>
                </a:solidFill>
              </a:rPr>
              <a:t>Deployment</a:t>
            </a:r>
          </a:p>
          <a:p>
            <a:r>
              <a:rPr lang="en-US" sz="1800" b="1" dirty="0" smtClean="0">
                <a:solidFill>
                  <a:srgbClr val="002060"/>
                </a:solidFill>
                <a:sym typeface="Wingdings" panose="05000000000000000000" pitchFamily="2" charset="2"/>
              </a:rPr>
              <a:t>   </a:t>
            </a:r>
            <a:r>
              <a:rPr lang="en-US" sz="1800" b="1" dirty="0" smtClean="0">
                <a:solidFill>
                  <a:srgbClr val="002060"/>
                </a:solidFill>
              </a:rPr>
              <a:t>Orchestration </a:t>
            </a:r>
            <a:r>
              <a:rPr lang="en-US" sz="1800" b="1" dirty="0">
                <a:solidFill>
                  <a:srgbClr val="002060"/>
                </a:solidFill>
              </a:rPr>
              <a:t>of Complex Workflows</a:t>
            </a:r>
          </a:p>
        </p:txBody>
      </p:sp>
      <p:pic>
        <p:nvPicPr>
          <p:cNvPr id="5" name="Picture 4"/>
          <p:cNvPicPr>
            <a:picLocks noChangeAspect="1"/>
          </p:cNvPicPr>
          <p:nvPr/>
        </p:nvPicPr>
        <p:blipFill>
          <a:blip r:embed="rId4"/>
          <a:stretch>
            <a:fillRect/>
          </a:stretch>
        </p:blipFill>
        <p:spPr>
          <a:xfrm>
            <a:off x="7407797" y="1737737"/>
            <a:ext cx="4419633" cy="4729054"/>
          </a:xfrm>
          <a:prstGeom prst="rect">
            <a:avLst/>
          </a:prstGeom>
        </p:spPr>
      </p:pic>
      <p:sp>
        <p:nvSpPr>
          <p:cNvPr id="6" name="Rectangle 5"/>
          <p:cNvSpPr/>
          <p:nvPr/>
        </p:nvSpPr>
        <p:spPr>
          <a:xfrm>
            <a:off x="8064511" y="977523"/>
            <a:ext cx="2903359" cy="400110"/>
          </a:xfrm>
          <a:prstGeom prst="rect">
            <a:avLst/>
          </a:prstGeom>
        </p:spPr>
        <p:txBody>
          <a:bodyPr wrap="none">
            <a:spAutoFit/>
          </a:bodyPr>
          <a:lstStyle/>
          <a:p>
            <a:r>
              <a:rPr lang="en-US" sz="2000" b="1" dirty="0" smtClean="0">
                <a:solidFill>
                  <a:srgbClr val="3333FF"/>
                </a:solidFill>
              </a:rPr>
              <a:t>Architecture </a:t>
            </a:r>
            <a:r>
              <a:rPr lang="en-US" sz="2000" b="1" dirty="0">
                <a:solidFill>
                  <a:srgbClr val="3333FF"/>
                </a:solidFill>
              </a:rPr>
              <a:t>Overview</a:t>
            </a:r>
          </a:p>
        </p:txBody>
      </p:sp>
      <p:pic>
        <p:nvPicPr>
          <p:cNvPr id="8" name="Picture 7"/>
          <p:cNvPicPr>
            <a:picLocks noChangeAspect="1"/>
          </p:cNvPicPr>
          <p:nvPr/>
        </p:nvPicPr>
        <p:blipFill rotWithShape="1">
          <a:blip r:embed="rId5"/>
          <a:srcRect b="15569"/>
          <a:stretch/>
        </p:blipFill>
        <p:spPr>
          <a:xfrm>
            <a:off x="5459010" y="3137324"/>
            <a:ext cx="1105298" cy="1148292"/>
          </a:xfrm>
          <a:prstGeom prst="rect">
            <a:avLst/>
          </a:prstGeom>
        </p:spPr>
      </p:pic>
      <p:sp>
        <p:nvSpPr>
          <p:cNvPr id="9" name="Rectangle 8"/>
          <p:cNvSpPr/>
          <p:nvPr/>
        </p:nvSpPr>
        <p:spPr>
          <a:xfrm>
            <a:off x="10100442" y="337489"/>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2965987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8985850" y="3660261"/>
            <a:ext cx="2773302" cy="2733357"/>
          </a:xfrm>
          <a:prstGeom prst="rect">
            <a:avLst/>
          </a:prstGeom>
        </p:spPr>
      </p:pic>
      <p:sp>
        <p:nvSpPr>
          <p:cNvPr id="5" name="Title 1"/>
          <p:cNvSpPr>
            <a:spLocks noGrp="1"/>
          </p:cNvSpPr>
          <p:nvPr>
            <p:ph type="title"/>
          </p:nvPr>
        </p:nvSpPr>
        <p:spPr>
          <a:xfrm>
            <a:off x="87331" y="151348"/>
            <a:ext cx="9858054" cy="804148"/>
          </a:xfrm>
        </p:spPr>
        <p:txBody>
          <a:bodyPr>
            <a:normAutofit fontScale="90000"/>
          </a:bodyPr>
          <a:lstStyle/>
          <a:p>
            <a:r>
              <a:rPr lang="en-US" dirty="0" smtClean="0">
                <a:latin typeface="+mj-lt"/>
              </a:rPr>
              <a:t>Terraform, the de facto standard for IaC</a:t>
            </a:r>
            <a:endParaRPr dirty="0">
              <a:latin typeface="+mj-lt"/>
            </a:endParaRPr>
          </a:p>
        </p:txBody>
      </p:sp>
      <p:pic>
        <p:nvPicPr>
          <p:cNvPr id="6" name="Picture 5"/>
          <p:cNvPicPr>
            <a:picLocks noChangeAspect="1"/>
          </p:cNvPicPr>
          <p:nvPr/>
        </p:nvPicPr>
        <p:blipFill>
          <a:blip r:embed="rId5"/>
          <a:stretch>
            <a:fillRect/>
          </a:stretch>
        </p:blipFill>
        <p:spPr>
          <a:xfrm>
            <a:off x="9261561" y="1111853"/>
            <a:ext cx="2221879" cy="2221879"/>
          </a:xfrm>
          <a:prstGeom prst="rect">
            <a:avLst/>
          </a:prstGeom>
        </p:spPr>
      </p:pic>
      <p:sp>
        <p:nvSpPr>
          <p:cNvPr id="7" name="Rectangle 6"/>
          <p:cNvSpPr/>
          <p:nvPr/>
        </p:nvSpPr>
        <p:spPr>
          <a:xfrm>
            <a:off x="268247" y="1282025"/>
            <a:ext cx="8993314" cy="1015663"/>
          </a:xfrm>
          <a:prstGeom prst="rect">
            <a:avLst/>
          </a:prstGeom>
        </p:spPr>
        <p:txBody>
          <a:bodyPr wrap="square">
            <a:spAutoFit/>
          </a:bodyPr>
          <a:lstStyle/>
          <a:p>
            <a:pPr algn="just"/>
            <a:r>
              <a:rPr lang="en-US" sz="2000" b="1" dirty="0">
                <a:solidFill>
                  <a:srgbClr val="7030A0"/>
                </a:solidFill>
                <a:latin typeface="SegoeUI-Light"/>
              </a:rPr>
              <a:t>Terraform</a:t>
            </a:r>
            <a:r>
              <a:rPr lang="en-US" sz="2000" dirty="0">
                <a:solidFill>
                  <a:srgbClr val="7030A0"/>
                </a:solidFill>
                <a:latin typeface="SegoeUI-Light"/>
              </a:rPr>
              <a:t> is used to create, manage, and </a:t>
            </a:r>
            <a:r>
              <a:rPr lang="en-US" sz="2000" dirty="0" smtClean="0">
                <a:solidFill>
                  <a:srgbClr val="7030A0"/>
                </a:solidFill>
                <a:latin typeface="SegoeUI-Light"/>
              </a:rPr>
              <a:t>update infrastructure </a:t>
            </a:r>
            <a:r>
              <a:rPr lang="en-US" sz="2000" dirty="0">
                <a:solidFill>
                  <a:srgbClr val="7030A0"/>
                </a:solidFill>
                <a:latin typeface="SegoeUI-Light"/>
              </a:rPr>
              <a:t>resources such as virtual </a:t>
            </a:r>
            <a:r>
              <a:rPr lang="en-US" sz="2000" dirty="0" smtClean="0">
                <a:solidFill>
                  <a:srgbClr val="7030A0"/>
                </a:solidFill>
                <a:latin typeface="SegoeUI-Light"/>
              </a:rPr>
              <a:t>networks, VMs, security </a:t>
            </a:r>
            <a:r>
              <a:rPr lang="en-US" sz="2000" dirty="0">
                <a:solidFill>
                  <a:srgbClr val="7030A0"/>
                </a:solidFill>
                <a:latin typeface="SegoeUI-Light"/>
              </a:rPr>
              <a:t>rules, containers, domains and more. </a:t>
            </a:r>
            <a:r>
              <a:rPr lang="en-US" sz="2000" u="sng" dirty="0">
                <a:solidFill>
                  <a:srgbClr val="7030A0"/>
                </a:solidFill>
                <a:latin typeface="SegoeUI-Light"/>
              </a:rPr>
              <a:t>Almost </a:t>
            </a:r>
            <a:r>
              <a:rPr lang="en-US" sz="2000" u="sng" dirty="0" smtClean="0">
                <a:solidFill>
                  <a:srgbClr val="7030A0"/>
                </a:solidFill>
                <a:latin typeface="SegoeUI-Light"/>
              </a:rPr>
              <a:t>any infrastructure </a:t>
            </a:r>
            <a:r>
              <a:rPr lang="en-US" sz="2000" u="sng" dirty="0">
                <a:solidFill>
                  <a:srgbClr val="7030A0"/>
                </a:solidFill>
                <a:latin typeface="SegoeUI-Light"/>
              </a:rPr>
              <a:t>type can be </a:t>
            </a:r>
            <a:r>
              <a:rPr lang="en-US" sz="2000" u="sng" dirty="0" smtClean="0">
                <a:solidFill>
                  <a:srgbClr val="7030A0"/>
                </a:solidFill>
                <a:latin typeface="SegoeUI-Light"/>
              </a:rPr>
              <a:t> </a:t>
            </a:r>
            <a:r>
              <a:rPr lang="en-US" sz="2000" u="sng" dirty="0">
                <a:solidFill>
                  <a:srgbClr val="7030A0"/>
                </a:solidFill>
                <a:latin typeface="SegoeUI-Light"/>
              </a:rPr>
              <a:t>r</a:t>
            </a:r>
            <a:r>
              <a:rPr lang="en-US" sz="2000" u="sng" dirty="0" smtClean="0">
                <a:solidFill>
                  <a:srgbClr val="7030A0"/>
                </a:solidFill>
                <a:latin typeface="SegoeUI-Light"/>
              </a:rPr>
              <a:t>epresented </a:t>
            </a:r>
            <a:r>
              <a:rPr lang="en-US" sz="2000" u="sng" dirty="0">
                <a:solidFill>
                  <a:srgbClr val="7030A0"/>
                </a:solidFill>
                <a:latin typeface="SegoeUI-Light"/>
              </a:rPr>
              <a:t>as a resource </a:t>
            </a:r>
            <a:r>
              <a:rPr lang="en-US" sz="2000" u="sng" dirty="0" smtClean="0">
                <a:solidFill>
                  <a:srgbClr val="7030A0"/>
                </a:solidFill>
                <a:latin typeface="SegoeUI-Light"/>
              </a:rPr>
              <a:t>in Terraform</a:t>
            </a:r>
            <a:r>
              <a:rPr lang="en-US" sz="2000" u="sng" dirty="0">
                <a:solidFill>
                  <a:srgbClr val="7030A0"/>
                </a:solidFill>
                <a:latin typeface="SegoeUI-Light"/>
              </a:rPr>
              <a:t>.</a:t>
            </a:r>
            <a:endParaRPr lang="en-US" sz="2000" u="sng" dirty="0">
              <a:solidFill>
                <a:srgbClr val="7030A0"/>
              </a:solidFill>
            </a:endParaRPr>
          </a:p>
        </p:txBody>
      </p:sp>
      <p:sp>
        <p:nvSpPr>
          <p:cNvPr id="10" name="Rectangle 9"/>
          <p:cNvSpPr/>
          <p:nvPr/>
        </p:nvSpPr>
        <p:spPr>
          <a:xfrm>
            <a:off x="995160" y="2538929"/>
            <a:ext cx="7191910" cy="1569660"/>
          </a:xfrm>
          <a:prstGeom prst="rect">
            <a:avLst/>
          </a:prstGeom>
        </p:spPr>
        <p:txBody>
          <a:bodyPr wrap="square">
            <a:spAutoFit/>
          </a:bodyPr>
          <a:lstStyle/>
          <a:p>
            <a:pPr marL="285750" indent="-285750">
              <a:buClr>
                <a:srgbClr val="7030A0"/>
              </a:buClr>
              <a:buFont typeface="Wingdings" panose="05000000000000000000" pitchFamily="2" charset="2"/>
              <a:buChar char="Ø"/>
            </a:pPr>
            <a:r>
              <a:rPr lang="en-US" sz="1600" dirty="0">
                <a:solidFill>
                  <a:srgbClr val="7030A0"/>
                </a:solidFill>
                <a:latin typeface="+mj-lt"/>
              </a:rPr>
              <a:t>Declarative</a:t>
            </a:r>
          </a:p>
          <a:p>
            <a:pPr marL="285750" indent="-285750">
              <a:buClr>
                <a:srgbClr val="7030A0"/>
              </a:buClr>
              <a:buFont typeface="Wingdings" panose="05000000000000000000" pitchFamily="2" charset="2"/>
              <a:buChar char="Ø"/>
            </a:pPr>
            <a:r>
              <a:rPr lang="en-US" sz="1600" dirty="0" smtClean="0">
                <a:solidFill>
                  <a:srgbClr val="7030A0"/>
                </a:solidFill>
                <a:latin typeface="+mj-lt"/>
              </a:rPr>
              <a:t>Written </a:t>
            </a:r>
            <a:r>
              <a:rPr lang="en-US" sz="1600" dirty="0">
                <a:solidFill>
                  <a:srgbClr val="7030A0"/>
                </a:solidFill>
                <a:latin typeface="+mj-lt"/>
              </a:rPr>
              <a:t>in </a:t>
            </a:r>
            <a:r>
              <a:rPr lang="en-US" sz="1600" dirty="0" smtClean="0">
                <a:solidFill>
                  <a:srgbClr val="7030A0"/>
                </a:solidFill>
                <a:latin typeface="+mj-lt"/>
              </a:rPr>
              <a:t>Go </a:t>
            </a:r>
          </a:p>
          <a:p>
            <a:pPr marL="285750" indent="-285750">
              <a:buClr>
                <a:srgbClr val="7030A0"/>
              </a:buClr>
              <a:buFont typeface="Wingdings" panose="05000000000000000000" pitchFamily="2" charset="2"/>
              <a:buChar char="Ø"/>
            </a:pPr>
            <a:r>
              <a:rPr lang="en-US" sz="1600" dirty="0" smtClean="0">
                <a:solidFill>
                  <a:srgbClr val="7030A0"/>
                </a:solidFill>
                <a:latin typeface="+mj-lt"/>
              </a:rPr>
              <a:t>Multiplatform</a:t>
            </a:r>
          </a:p>
          <a:p>
            <a:pPr marL="285750" indent="-285750">
              <a:buClr>
                <a:srgbClr val="7030A0"/>
              </a:buClr>
              <a:buFont typeface="Wingdings" panose="05000000000000000000" pitchFamily="2" charset="2"/>
              <a:buChar char="Ø"/>
            </a:pPr>
            <a:r>
              <a:rPr lang="en-US" sz="1600" dirty="0" smtClean="0">
                <a:solidFill>
                  <a:srgbClr val="7030A0"/>
                </a:solidFill>
                <a:latin typeface="+mj-lt"/>
              </a:rPr>
              <a:t>Free </a:t>
            </a:r>
            <a:r>
              <a:rPr lang="en-US" sz="1600" dirty="0">
                <a:solidFill>
                  <a:srgbClr val="7030A0"/>
                </a:solidFill>
                <a:latin typeface="+mj-lt"/>
              </a:rPr>
              <a:t>Software &amp; Open Source</a:t>
            </a:r>
          </a:p>
          <a:p>
            <a:pPr marL="285750" indent="-285750">
              <a:buClr>
                <a:srgbClr val="7030A0"/>
              </a:buClr>
              <a:buFont typeface="Wingdings" panose="05000000000000000000" pitchFamily="2" charset="2"/>
              <a:buChar char="Ø"/>
            </a:pPr>
            <a:r>
              <a:rPr lang="en-US" sz="1600" dirty="0" smtClean="0">
                <a:solidFill>
                  <a:srgbClr val="7030A0"/>
                </a:solidFill>
                <a:latin typeface="+mj-lt"/>
              </a:rPr>
              <a:t>Freemium </a:t>
            </a:r>
            <a:r>
              <a:rPr lang="en-US" sz="1600" dirty="0">
                <a:solidFill>
                  <a:srgbClr val="7030A0"/>
                </a:solidFill>
                <a:latin typeface="+mj-lt"/>
              </a:rPr>
              <a:t>(Premium options: GUI</a:t>
            </a:r>
            <a:r>
              <a:rPr lang="en-US" sz="1600" dirty="0" smtClean="0">
                <a:solidFill>
                  <a:srgbClr val="7030A0"/>
                </a:solidFill>
                <a:latin typeface="+mj-lt"/>
              </a:rPr>
              <a:t>, </a:t>
            </a:r>
            <a:r>
              <a:rPr lang="en-US" sz="1600" dirty="0">
                <a:solidFill>
                  <a:srgbClr val="7030A0"/>
                </a:solidFill>
                <a:latin typeface="+mj-lt"/>
              </a:rPr>
              <a:t>support, </a:t>
            </a:r>
            <a:r>
              <a:rPr lang="en-US" sz="1600" dirty="0" smtClean="0">
                <a:solidFill>
                  <a:srgbClr val="7030A0"/>
                </a:solidFill>
                <a:latin typeface="+mj-lt"/>
              </a:rPr>
              <a:t>…)</a:t>
            </a:r>
          </a:p>
          <a:p>
            <a:pPr marL="285750" indent="-285750">
              <a:buClr>
                <a:srgbClr val="7030A0"/>
              </a:buClr>
              <a:buFont typeface="Wingdings" panose="05000000000000000000" pitchFamily="2" charset="2"/>
              <a:buChar char="Ø"/>
            </a:pPr>
            <a:r>
              <a:rPr lang="en-US" sz="1600" dirty="0" err="1" smtClean="0">
                <a:solidFill>
                  <a:srgbClr val="7030A0"/>
                </a:solidFill>
                <a:latin typeface="+mj-lt"/>
              </a:rPr>
              <a:t>HashiCorp</a:t>
            </a:r>
            <a:r>
              <a:rPr lang="en-US" sz="1600" dirty="0" smtClean="0">
                <a:solidFill>
                  <a:srgbClr val="7030A0"/>
                </a:solidFill>
                <a:latin typeface="+mj-lt"/>
              </a:rPr>
              <a:t> </a:t>
            </a:r>
            <a:r>
              <a:rPr lang="en-US" sz="1600" dirty="0">
                <a:solidFill>
                  <a:srgbClr val="7030A0"/>
                </a:solidFill>
                <a:latin typeface="+mj-lt"/>
              </a:rPr>
              <a:t>Product (</a:t>
            </a:r>
            <a:r>
              <a:rPr lang="en-US" sz="1600" dirty="0">
                <a:solidFill>
                  <a:srgbClr val="7030A0"/>
                </a:solidFill>
                <a:latin typeface="+mj-lt"/>
                <a:hlinkClick r:id="rId6"/>
              </a:rPr>
              <a:t>https://</a:t>
            </a:r>
            <a:r>
              <a:rPr lang="en-US" sz="1600" dirty="0" smtClean="0">
                <a:solidFill>
                  <a:srgbClr val="7030A0"/>
                </a:solidFill>
                <a:latin typeface="+mj-lt"/>
                <a:hlinkClick r:id="rId6"/>
              </a:rPr>
              <a:t>developer.hashicorp.com/terraform/intro</a:t>
            </a:r>
            <a:r>
              <a:rPr lang="en-US" sz="1600" dirty="0" smtClean="0">
                <a:solidFill>
                  <a:srgbClr val="7030A0"/>
                </a:solidFill>
                <a:latin typeface="+mj-lt"/>
              </a:rPr>
              <a:t>)</a:t>
            </a:r>
            <a:endParaRPr lang="en-US" sz="1600" dirty="0">
              <a:solidFill>
                <a:srgbClr val="7030A0"/>
              </a:solidFill>
              <a:latin typeface="+mj-lt"/>
            </a:endParaRPr>
          </a:p>
        </p:txBody>
      </p:sp>
      <p:sp>
        <p:nvSpPr>
          <p:cNvPr id="11" name="Rectangle 10"/>
          <p:cNvSpPr/>
          <p:nvPr/>
        </p:nvSpPr>
        <p:spPr>
          <a:xfrm>
            <a:off x="1263785" y="4258456"/>
            <a:ext cx="7641986" cy="923330"/>
          </a:xfrm>
          <a:prstGeom prst="rect">
            <a:avLst/>
          </a:prstGeom>
        </p:spPr>
        <p:txBody>
          <a:bodyPr wrap="square">
            <a:spAutoFit/>
          </a:bodyPr>
          <a:lstStyle/>
          <a:p>
            <a:r>
              <a:rPr lang="en-US" sz="1800" dirty="0" smtClean="0">
                <a:solidFill>
                  <a:srgbClr val="FF0000"/>
                </a:solidFill>
              </a:rPr>
              <a:t>It is important to note that Terraform </a:t>
            </a:r>
            <a:r>
              <a:rPr lang="en-US" sz="1800" dirty="0">
                <a:solidFill>
                  <a:srgbClr val="FF0000"/>
                </a:solidFill>
              </a:rPr>
              <a:t>is primarily an </a:t>
            </a:r>
            <a:r>
              <a:rPr lang="en-US" sz="1800" dirty="0" smtClean="0">
                <a:solidFill>
                  <a:srgbClr val="FF0000"/>
                </a:solidFill>
              </a:rPr>
              <a:t>IaC </a:t>
            </a:r>
            <a:r>
              <a:rPr lang="en-US" sz="1800" dirty="0">
                <a:solidFill>
                  <a:srgbClr val="FF0000"/>
                </a:solidFill>
              </a:rPr>
              <a:t>tool, designed to provision and manage infrastructure </a:t>
            </a:r>
            <a:r>
              <a:rPr lang="en-US" sz="1800" dirty="0" smtClean="0">
                <a:solidFill>
                  <a:srgbClr val="FF0000"/>
                </a:solidFill>
              </a:rPr>
              <a:t>such </a:t>
            </a:r>
            <a:r>
              <a:rPr lang="en-US" sz="1800" dirty="0">
                <a:solidFill>
                  <a:srgbClr val="FF0000"/>
                </a:solidFill>
              </a:rPr>
              <a:t>as servers, networks, and </a:t>
            </a:r>
            <a:r>
              <a:rPr lang="en-US" sz="1800" dirty="0" smtClean="0">
                <a:solidFill>
                  <a:srgbClr val="FF0000"/>
                </a:solidFill>
              </a:rPr>
              <a:t>storage, </a:t>
            </a:r>
            <a:r>
              <a:rPr lang="en-US" sz="1800" dirty="0">
                <a:solidFill>
                  <a:srgbClr val="FF0000"/>
                </a:solidFill>
              </a:rPr>
              <a:t>but </a:t>
            </a:r>
            <a:r>
              <a:rPr lang="en-US" sz="1800" b="1" dirty="0" smtClean="0">
                <a:solidFill>
                  <a:srgbClr val="FF0000"/>
                </a:solidFill>
              </a:rPr>
              <a:t>not </a:t>
            </a:r>
            <a:r>
              <a:rPr lang="en-US" sz="1800" b="1" dirty="0">
                <a:solidFill>
                  <a:srgbClr val="FF0000"/>
                </a:solidFill>
              </a:rPr>
              <a:t>to install or configure software on those servers</a:t>
            </a:r>
            <a:r>
              <a:rPr lang="en-US" sz="1800" dirty="0">
                <a:solidFill>
                  <a:srgbClr val="FF0000"/>
                </a:solidFill>
              </a:rPr>
              <a:t>.</a:t>
            </a:r>
          </a:p>
        </p:txBody>
      </p:sp>
      <p:sp>
        <p:nvSpPr>
          <p:cNvPr id="12" name="Rectangle 11"/>
          <p:cNvSpPr/>
          <p:nvPr/>
        </p:nvSpPr>
        <p:spPr>
          <a:xfrm>
            <a:off x="1263785" y="5181786"/>
            <a:ext cx="7002238" cy="338554"/>
          </a:xfrm>
          <a:prstGeom prst="rect">
            <a:avLst/>
          </a:prstGeom>
        </p:spPr>
        <p:txBody>
          <a:bodyPr wrap="none">
            <a:spAutoFit/>
          </a:bodyPr>
          <a:lstStyle/>
          <a:p>
            <a:r>
              <a:rPr lang="en-US" sz="1600" b="1" dirty="0" smtClean="0">
                <a:solidFill>
                  <a:schemeClr val="accent2">
                    <a:lumMod val="75000"/>
                  </a:schemeClr>
                </a:solidFill>
              </a:rPr>
              <a:t>Terraform</a:t>
            </a:r>
            <a:r>
              <a:rPr lang="en-US" sz="1600" dirty="0" smtClean="0">
                <a:solidFill>
                  <a:schemeClr val="accent2">
                    <a:lumMod val="75000"/>
                  </a:schemeClr>
                </a:solidFill>
              </a:rPr>
              <a:t> </a:t>
            </a:r>
            <a:r>
              <a:rPr lang="en-US" sz="1600" dirty="0">
                <a:solidFill>
                  <a:schemeClr val="accent2">
                    <a:lumMod val="75000"/>
                  </a:schemeClr>
                </a:solidFill>
              </a:rPr>
              <a:t>does </a:t>
            </a:r>
            <a:r>
              <a:rPr lang="en-US" sz="1600" dirty="0" smtClean="0">
                <a:solidFill>
                  <a:schemeClr val="accent2">
                    <a:lumMod val="75000"/>
                  </a:schemeClr>
                </a:solidFill>
              </a:rPr>
              <a:t>NOT </a:t>
            </a:r>
            <a:r>
              <a:rPr lang="en-US" sz="1600" dirty="0">
                <a:solidFill>
                  <a:schemeClr val="accent2">
                    <a:lumMod val="75000"/>
                  </a:schemeClr>
                </a:solidFill>
              </a:rPr>
              <a:t>replace configuration management tools </a:t>
            </a:r>
            <a:r>
              <a:rPr lang="en-US" sz="1600" dirty="0" smtClean="0">
                <a:solidFill>
                  <a:schemeClr val="accent2">
                    <a:lumMod val="75000"/>
                  </a:schemeClr>
                </a:solidFill>
              </a:rPr>
              <a:t>like Ansible</a:t>
            </a:r>
            <a:r>
              <a:rPr lang="en-US" sz="1600" dirty="0">
                <a:solidFill>
                  <a:schemeClr val="accent2">
                    <a:lumMod val="75000"/>
                  </a:schemeClr>
                </a:solidFill>
              </a:rPr>
              <a:t>.</a:t>
            </a:r>
          </a:p>
        </p:txBody>
      </p:sp>
      <p:pic>
        <p:nvPicPr>
          <p:cNvPr id="14" name="Picture 13"/>
          <p:cNvPicPr>
            <a:picLocks noChangeAspect="1"/>
          </p:cNvPicPr>
          <p:nvPr/>
        </p:nvPicPr>
        <p:blipFill>
          <a:blip r:embed="rId7"/>
          <a:stretch>
            <a:fillRect/>
          </a:stretch>
        </p:blipFill>
        <p:spPr>
          <a:xfrm>
            <a:off x="7091160" y="5520340"/>
            <a:ext cx="959264" cy="1180344"/>
          </a:xfrm>
          <a:prstGeom prst="rect">
            <a:avLst/>
          </a:prstGeom>
        </p:spPr>
      </p:pic>
      <p:sp>
        <p:nvSpPr>
          <p:cNvPr id="13" name="Rectangle 12"/>
          <p:cNvSpPr/>
          <p:nvPr/>
        </p:nvSpPr>
        <p:spPr>
          <a:xfrm>
            <a:off x="10100442" y="337489"/>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629923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Title 1"/>
          <p:cNvSpPr>
            <a:spLocks noGrp="1"/>
          </p:cNvSpPr>
          <p:nvPr>
            <p:ph type="title"/>
          </p:nvPr>
        </p:nvSpPr>
        <p:spPr>
          <a:xfrm>
            <a:off x="87331" y="151348"/>
            <a:ext cx="9858054" cy="804148"/>
          </a:xfrm>
        </p:spPr>
        <p:txBody>
          <a:bodyPr>
            <a:normAutofit/>
          </a:bodyPr>
          <a:lstStyle/>
          <a:p>
            <a:r>
              <a:rPr lang="en-US" dirty="0" smtClean="0">
                <a:latin typeface="+mj-lt"/>
              </a:rPr>
              <a:t>How Terraform Works?</a:t>
            </a:r>
            <a:endParaRPr dirty="0">
              <a:latin typeface="+mj-lt"/>
            </a:endParaRPr>
          </a:p>
        </p:txBody>
      </p:sp>
      <p:pic>
        <p:nvPicPr>
          <p:cNvPr id="2" name="Picture 1"/>
          <p:cNvPicPr>
            <a:picLocks noChangeAspect="1"/>
          </p:cNvPicPr>
          <p:nvPr/>
        </p:nvPicPr>
        <p:blipFill rotWithShape="1">
          <a:blip r:embed="rId4"/>
          <a:srcRect l="5313" t="1769" r="6201" b="2243"/>
          <a:stretch/>
        </p:blipFill>
        <p:spPr>
          <a:xfrm>
            <a:off x="6147413" y="1134737"/>
            <a:ext cx="5871990" cy="5541485"/>
          </a:xfrm>
          <a:prstGeom prst="rect">
            <a:avLst/>
          </a:prstGeom>
        </p:spPr>
      </p:pic>
      <p:sp>
        <p:nvSpPr>
          <p:cNvPr id="8" name="Rectangle 7"/>
          <p:cNvSpPr/>
          <p:nvPr/>
        </p:nvSpPr>
        <p:spPr>
          <a:xfrm>
            <a:off x="6848015" y="826960"/>
            <a:ext cx="5343985" cy="307777"/>
          </a:xfrm>
          <a:prstGeom prst="rect">
            <a:avLst/>
          </a:prstGeom>
        </p:spPr>
        <p:txBody>
          <a:bodyPr wrap="square">
            <a:spAutoFit/>
          </a:bodyPr>
          <a:lstStyle/>
          <a:p>
            <a:r>
              <a:rPr lang="en-US" dirty="0">
                <a:solidFill>
                  <a:srgbClr val="3333FF"/>
                </a:solidFill>
                <a:latin typeface="+mj-lt"/>
              </a:rPr>
              <a:t>The core Terraform workflow consists of three stages</a:t>
            </a:r>
            <a:r>
              <a:rPr lang="en-US" dirty="0" smtClean="0">
                <a:solidFill>
                  <a:srgbClr val="3333FF"/>
                </a:solidFill>
                <a:latin typeface="+mj-lt"/>
              </a:rPr>
              <a:t>:</a:t>
            </a:r>
            <a:endParaRPr lang="en-US" dirty="0">
              <a:solidFill>
                <a:srgbClr val="3333FF"/>
              </a:solidFill>
              <a:latin typeface="+mj-lt"/>
            </a:endParaRPr>
          </a:p>
        </p:txBody>
      </p:sp>
      <p:pic>
        <p:nvPicPr>
          <p:cNvPr id="9" name="Picture 8"/>
          <p:cNvPicPr>
            <a:picLocks noChangeAspect="1"/>
          </p:cNvPicPr>
          <p:nvPr/>
        </p:nvPicPr>
        <p:blipFill>
          <a:blip r:embed="rId5"/>
          <a:stretch>
            <a:fillRect/>
          </a:stretch>
        </p:blipFill>
        <p:spPr>
          <a:xfrm>
            <a:off x="191386" y="1134737"/>
            <a:ext cx="5475767" cy="775184"/>
          </a:xfrm>
          <a:prstGeom prst="rect">
            <a:avLst/>
          </a:prstGeom>
        </p:spPr>
      </p:pic>
      <p:sp>
        <p:nvSpPr>
          <p:cNvPr id="10" name="Rectangle 9"/>
          <p:cNvSpPr/>
          <p:nvPr/>
        </p:nvSpPr>
        <p:spPr>
          <a:xfrm>
            <a:off x="276446" y="2218010"/>
            <a:ext cx="5475767" cy="3046988"/>
          </a:xfrm>
          <a:prstGeom prst="rect">
            <a:avLst/>
          </a:prstGeom>
        </p:spPr>
        <p:txBody>
          <a:bodyPr wrap="square">
            <a:spAutoFit/>
          </a:bodyPr>
          <a:lstStyle/>
          <a:p>
            <a:pPr marL="285750" indent="-285750" algn="just">
              <a:buFont typeface="Wingdings" panose="05000000000000000000" pitchFamily="2" charset="2"/>
              <a:buChar char="ü"/>
            </a:pPr>
            <a:r>
              <a:rPr lang="en-US" sz="1600" b="1" dirty="0" smtClean="0">
                <a:solidFill>
                  <a:srgbClr val="3333FF"/>
                </a:solidFill>
              </a:rPr>
              <a:t>Terraform </a:t>
            </a:r>
            <a:r>
              <a:rPr lang="en-US" sz="1600" b="1" dirty="0" err="1">
                <a:solidFill>
                  <a:srgbClr val="3333FF"/>
                </a:solidFill>
              </a:rPr>
              <a:t>init</a:t>
            </a:r>
            <a:r>
              <a:rPr lang="en-US" sz="1600" b="1" dirty="0">
                <a:solidFill>
                  <a:srgbClr val="3333FF"/>
                </a:solidFill>
              </a:rPr>
              <a:t> </a:t>
            </a:r>
            <a:r>
              <a:rPr lang="en-US" sz="1600" dirty="0"/>
              <a:t>initializes the (local) Terraform environment. Usually executed only once per session</a:t>
            </a:r>
            <a:r>
              <a:rPr lang="en-US" sz="1600" dirty="0" smtClean="0"/>
              <a:t>.</a:t>
            </a:r>
          </a:p>
          <a:p>
            <a:pPr algn="just"/>
            <a:endParaRPr lang="en-US" sz="1600" dirty="0"/>
          </a:p>
          <a:p>
            <a:pPr marL="285750" indent="-285750" algn="just">
              <a:buFont typeface="Wingdings" panose="05000000000000000000" pitchFamily="2" charset="2"/>
              <a:buChar char="ü"/>
            </a:pPr>
            <a:r>
              <a:rPr lang="en-US" sz="1600" b="1" dirty="0" smtClean="0">
                <a:solidFill>
                  <a:srgbClr val="3333FF"/>
                </a:solidFill>
              </a:rPr>
              <a:t>Terraform </a:t>
            </a:r>
            <a:r>
              <a:rPr lang="en-US" sz="1600" b="1" dirty="0">
                <a:solidFill>
                  <a:srgbClr val="3333FF"/>
                </a:solidFill>
              </a:rPr>
              <a:t>plan </a:t>
            </a:r>
            <a:r>
              <a:rPr lang="en-US" sz="1600" dirty="0"/>
              <a:t>compares the Terraform state with the as-is state in the cloud, build and display </a:t>
            </a:r>
            <a:r>
              <a:rPr lang="en-US" sz="1600" dirty="0" smtClean="0"/>
              <a:t>an execution </a:t>
            </a:r>
            <a:r>
              <a:rPr lang="en-US" sz="1600" dirty="0"/>
              <a:t>plan. This does not change the deployment (read-only</a:t>
            </a:r>
            <a:r>
              <a:rPr lang="en-US" sz="1600" dirty="0" smtClean="0"/>
              <a:t>).</a:t>
            </a:r>
          </a:p>
          <a:p>
            <a:pPr algn="just"/>
            <a:endParaRPr lang="en-US" sz="1600" dirty="0"/>
          </a:p>
          <a:p>
            <a:pPr marL="285750" indent="-285750" algn="just">
              <a:buFont typeface="Wingdings" panose="05000000000000000000" pitchFamily="2" charset="2"/>
              <a:buChar char="ü"/>
            </a:pPr>
            <a:r>
              <a:rPr lang="en-US" sz="1600" b="1" dirty="0" smtClean="0">
                <a:solidFill>
                  <a:srgbClr val="3333FF"/>
                </a:solidFill>
              </a:rPr>
              <a:t>Terraform </a:t>
            </a:r>
            <a:r>
              <a:rPr lang="en-US" sz="1600" b="1" dirty="0">
                <a:solidFill>
                  <a:srgbClr val="3333FF"/>
                </a:solidFill>
              </a:rPr>
              <a:t>apply</a:t>
            </a:r>
            <a:r>
              <a:rPr lang="en-US" sz="1600" dirty="0"/>
              <a:t> executes the plan. This potentially changes the deployment</a:t>
            </a:r>
            <a:r>
              <a:rPr lang="en-US" sz="1600" dirty="0" smtClean="0"/>
              <a:t>.</a:t>
            </a:r>
          </a:p>
          <a:p>
            <a:pPr algn="just"/>
            <a:endParaRPr lang="en-US" sz="1600" dirty="0"/>
          </a:p>
          <a:p>
            <a:pPr marL="285750" indent="-285750" algn="just">
              <a:buFont typeface="Wingdings" panose="05000000000000000000" pitchFamily="2" charset="2"/>
              <a:buChar char="ü"/>
            </a:pPr>
            <a:r>
              <a:rPr lang="en-US" sz="1600" b="1" dirty="0" smtClean="0">
                <a:solidFill>
                  <a:srgbClr val="3333FF"/>
                </a:solidFill>
              </a:rPr>
              <a:t>Terraform </a:t>
            </a:r>
            <a:r>
              <a:rPr lang="en-US" sz="1600" b="1" dirty="0">
                <a:solidFill>
                  <a:srgbClr val="3333FF"/>
                </a:solidFill>
              </a:rPr>
              <a:t>destroy </a:t>
            </a:r>
            <a:r>
              <a:rPr lang="en-US" sz="1600" dirty="0"/>
              <a:t>deletes all resources that are governed by this specific terraform environment.</a:t>
            </a:r>
          </a:p>
        </p:txBody>
      </p:sp>
      <p:sp>
        <p:nvSpPr>
          <p:cNvPr id="11" name="Rectangle 10"/>
          <p:cNvSpPr/>
          <p:nvPr/>
        </p:nvSpPr>
        <p:spPr>
          <a:xfrm>
            <a:off x="10110716" y="261034"/>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286386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Title 1"/>
          <p:cNvSpPr>
            <a:spLocks noGrp="1"/>
          </p:cNvSpPr>
          <p:nvPr>
            <p:ph type="title"/>
          </p:nvPr>
        </p:nvSpPr>
        <p:spPr>
          <a:xfrm>
            <a:off x="87331" y="151348"/>
            <a:ext cx="9858054" cy="804148"/>
          </a:xfrm>
        </p:spPr>
        <p:txBody>
          <a:bodyPr>
            <a:normAutofit/>
          </a:bodyPr>
          <a:lstStyle/>
          <a:p>
            <a:r>
              <a:rPr lang="en-US" dirty="0" smtClean="0">
                <a:latin typeface="+mj-lt"/>
              </a:rPr>
              <a:t>Ansible + Terraform</a:t>
            </a:r>
            <a:endParaRPr dirty="0">
              <a:latin typeface="+mj-lt"/>
            </a:endParaRPr>
          </a:p>
        </p:txBody>
      </p:sp>
      <p:sp>
        <p:nvSpPr>
          <p:cNvPr id="2" name="Rectangle 1"/>
          <p:cNvSpPr/>
          <p:nvPr/>
        </p:nvSpPr>
        <p:spPr>
          <a:xfrm>
            <a:off x="121765" y="1867316"/>
            <a:ext cx="5500224" cy="369332"/>
          </a:xfrm>
          <a:prstGeom prst="rect">
            <a:avLst/>
          </a:prstGeom>
        </p:spPr>
        <p:txBody>
          <a:bodyPr wrap="none">
            <a:spAutoFit/>
          </a:bodyPr>
          <a:lstStyle/>
          <a:p>
            <a:r>
              <a:rPr lang="en-US" sz="1800" dirty="0">
                <a:hlinkClick r:id="rId4"/>
              </a:rPr>
              <a:t>https://</a:t>
            </a:r>
            <a:r>
              <a:rPr lang="en-US" sz="1800" dirty="0" smtClean="0">
                <a:hlinkClick r:id="rId4"/>
              </a:rPr>
              <a:t>www.youtube.com/watch?v=vQSDWa8MlN8</a:t>
            </a:r>
            <a:r>
              <a:rPr lang="en-US" sz="1800" dirty="0" smtClean="0"/>
              <a:t> </a:t>
            </a:r>
            <a:endParaRPr lang="en-US" sz="1800" dirty="0"/>
          </a:p>
        </p:txBody>
      </p:sp>
      <p:sp>
        <p:nvSpPr>
          <p:cNvPr id="3" name="TextBox 2"/>
          <p:cNvSpPr txBox="1"/>
          <p:nvPr/>
        </p:nvSpPr>
        <p:spPr>
          <a:xfrm>
            <a:off x="121765" y="1405651"/>
            <a:ext cx="4201791" cy="461665"/>
          </a:xfrm>
          <a:prstGeom prst="rect">
            <a:avLst/>
          </a:prstGeom>
          <a:noFill/>
        </p:spPr>
        <p:txBody>
          <a:bodyPr wrap="none" rtlCol="0">
            <a:spAutoFit/>
          </a:bodyPr>
          <a:lstStyle/>
          <a:p>
            <a:r>
              <a:rPr lang="en-US" sz="2400" b="1" dirty="0" smtClean="0">
                <a:solidFill>
                  <a:schemeClr val="accent5">
                    <a:lumMod val="75000"/>
                  </a:schemeClr>
                </a:solidFill>
              </a:rPr>
              <a:t>Check This Video (Red Hat)</a:t>
            </a:r>
            <a:endParaRPr lang="en-US" sz="2400" b="1" dirty="0">
              <a:solidFill>
                <a:schemeClr val="accent5">
                  <a:lumMod val="75000"/>
                </a:schemeClr>
              </a:solidFill>
            </a:endParaRPr>
          </a:p>
        </p:txBody>
      </p:sp>
      <p:grpSp>
        <p:nvGrpSpPr>
          <p:cNvPr id="7" name="Group 6"/>
          <p:cNvGrpSpPr/>
          <p:nvPr/>
        </p:nvGrpSpPr>
        <p:grpSpPr>
          <a:xfrm>
            <a:off x="5795518" y="254643"/>
            <a:ext cx="6292423" cy="6430323"/>
            <a:chOff x="5795518" y="254643"/>
            <a:chExt cx="6292423" cy="6430323"/>
          </a:xfrm>
        </p:grpSpPr>
        <p:pic>
          <p:nvPicPr>
            <p:cNvPr id="4" name="Picture 3"/>
            <p:cNvPicPr>
              <a:picLocks noChangeAspect="1"/>
            </p:cNvPicPr>
            <p:nvPr/>
          </p:nvPicPr>
          <p:blipFill rotWithShape="1">
            <a:blip r:embed="rId5"/>
            <a:srcRect t="12124" b="6579"/>
            <a:stretch/>
          </p:blipFill>
          <p:spPr>
            <a:xfrm>
              <a:off x="5795518" y="272591"/>
              <a:ext cx="6292423" cy="6394427"/>
            </a:xfrm>
            <a:prstGeom prst="rect">
              <a:avLst/>
            </a:prstGeom>
          </p:spPr>
        </p:pic>
        <p:sp>
          <p:nvSpPr>
            <p:cNvPr id="5" name="Rectangle 4"/>
            <p:cNvSpPr/>
            <p:nvPr/>
          </p:nvSpPr>
          <p:spPr>
            <a:xfrm>
              <a:off x="5795518" y="254643"/>
              <a:ext cx="697879" cy="298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95518" y="5731397"/>
              <a:ext cx="605282" cy="953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28385" y="272591"/>
              <a:ext cx="491933" cy="298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133231" y="3713778"/>
            <a:ext cx="5179623" cy="369332"/>
          </a:xfrm>
          <a:prstGeom prst="rect">
            <a:avLst/>
          </a:prstGeom>
        </p:spPr>
        <p:txBody>
          <a:bodyPr wrap="none">
            <a:spAutoFit/>
          </a:bodyPr>
          <a:lstStyle/>
          <a:p>
            <a:r>
              <a:rPr lang="en-US" sz="1800" dirty="0">
                <a:hlinkClick r:id="rId6"/>
              </a:rPr>
              <a:t>https://</a:t>
            </a:r>
            <a:r>
              <a:rPr lang="en-US" sz="1800" dirty="0" smtClean="0">
                <a:hlinkClick r:id="rId6"/>
              </a:rPr>
              <a:t>www.youtube.com/watch?v=5hycyr-8EKs</a:t>
            </a:r>
            <a:r>
              <a:rPr lang="en-US" sz="1800" dirty="0" smtClean="0"/>
              <a:t> </a:t>
            </a:r>
            <a:endParaRPr lang="en-US" sz="1800" dirty="0"/>
          </a:p>
        </p:txBody>
      </p:sp>
      <p:sp>
        <p:nvSpPr>
          <p:cNvPr id="12" name="TextBox 11"/>
          <p:cNvSpPr txBox="1"/>
          <p:nvPr/>
        </p:nvSpPr>
        <p:spPr>
          <a:xfrm>
            <a:off x="121765" y="3357611"/>
            <a:ext cx="3741730" cy="461665"/>
          </a:xfrm>
          <a:prstGeom prst="rect">
            <a:avLst/>
          </a:prstGeom>
          <a:noFill/>
        </p:spPr>
        <p:txBody>
          <a:bodyPr wrap="none" rtlCol="0">
            <a:spAutoFit/>
          </a:bodyPr>
          <a:lstStyle/>
          <a:p>
            <a:r>
              <a:rPr lang="en-US" sz="2400" b="1" dirty="0" smtClean="0">
                <a:solidFill>
                  <a:schemeClr val="accent5">
                    <a:lumMod val="75000"/>
                  </a:schemeClr>
                </a:solidFill>
              </a:rPr>
              <a:t>NetworkChuck (Ansible)</a:t>
            </a:r>
            <a:endParaRPr lang="en-US" sz="2400" b="1" dirty="0">
              <a:solidFill>
                <a:schemeClr val="accent5">
                  <a:lumMod val="75000"/>
                </a:schemeClr>
              </a:solidFill>
            </a:endParaRPr>
          </a:p>
        </p:txBody>
      </p:sp>
      <p:sp>
        <p:nvSpPr>
          <p:cNvPr id="11" name="Rectangle 10"/>
          <p:cNvSpPr/>
          <p:nvPr/>
        </p:nvSpPr>
        <p:spPr>
          <a:xfrm>
            <a:off x="133231" y="4834424"/>
            <a:ext cx="5346335" cy="369332"/>
          </a:xfrm>
          <a:prstGeom prst="rect">
            <a:avLst/>
          </a:prstGeom>
        </p:spPr>
        <p:txBody>
          <a:bodyPr wrap="none">
            <a:spAutoFit/>
          </a:bodyPr>
          <a:lstStyle/>
          <a:p>
            <a:r>
              <a:rPr lang="en-US" sz="1800" dirty="0">
                <a:hlinkClick r:id="rId7"/>
              </a:rPr>
              <a:t>https://</a:t>
            </a:r>
            <a:r>
              <a:rPr lang="en-US" sz="1800" dirty="0" smtClean="0">
                <a:hlinkClick r:id="rId7"/>
              </a:rPr>
              <a:t>www.youtube.com/watch?v=a3vVUiLzm8w</a:t>
            </a:r>
            <a:r>
              <a:rPr lang="en-US" sz="1800" dirty="0" smtClean="0"/>
              <a:t> </a:t>
            </a:r>
            <a:endParaRPr lang="en-US" sz="1800" dirty="0"/>
          </a:p>
        </p:txBody>
      </p:sp>
      <p:sp>
        <p:nvSpPr>
          <p:cNvPr id="14" name="TextBox 13"/>
          <p:cNvSpPr txBox="1"/>
          <p:nvPr/>
        </p:nvSpPr>
        <p:spPr>
          <a:xfrm>
            <a:off x="133231" y="4474551"/>
            <a:ext cx="4254691" cy="461665"/>
          </a:xfrm>
          <a:prstGeom prst="rect">
            <a:avLst/>
          </a:prstGeom>
          <a:noFill/>
        </p:spPr>
        <p:txBody>
          <a:bodyPr wrap="none" rtlCol="0">
            <a:spAutoFit/>
          </a:bodyPr>
          <a:lstStyle/>
          <a:p>
            <a:r>
              <a:rPr lang="en-US" sz="2400" b="1" dirty="0" smtClean="0">
                <a:solidFill>
                  <a:schemeClr val="accent5">
                    <a:lumMod val="75000"/>
                  </a:schemeClr>
                </a:solidFill>
              </a:rPr>
              <a:t>John Hammond (Terraform)</a:t>
            </a:r>
            <a:endParaRPr lang="en-US" sz="2400" b="1" dirty="0">
              <a:solidFill>
                <a:schemeClr val="accent5">
                  <a:lumMod val="75000"/>
                </a:schemeClr>
              </a:solidFill>
            </a:endParaRPr>
          </a:p>
        </p:txBody>
      </p:sp>
      <p:sp>
        <p:nvSpPr>
          <p:cNvPr id="15" name="Rectangle 14"/>
          <p:cNvSpPr/>
          <p:nvPr/>
        </p:nvSpPr>
        <p:spPr>
          <a:xfrm>
            <a:off x="8220271" y="534243"/>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pic>
        <p:nvPicPr>
          <p:cNvPr id="16" name="Picture 15"/>
          <p:cNvPicPr>
            <a:picLocks noChangeAspect="1"/>
          </p:cNvPicPr>
          <p:nvPr/>
        </p:nvPicPr>
        <p:blipFill rotWithShape="1">
          <a:blip r:embed="rId8"/>
          <a:srcRect b="15569"/>
          <a:stretch/>
        </p:blipFill>
        <p:spPr>
          <a:xfrm>
            <a:off x="9967823" y="107552"/>
            <a:ext cx="1385158" cy="1439038"/>
          </a:xfrm>
          <a:prstGeom prst="rect">
            <a:avLst/>
          </a:prstGeom>
        </p:spPr>
      </p:pic>
      <p:sp>
        <p:nvSpPr>
          <p:cNvPr id="13" name="Rectangle 12"/>
          <p:cNvSpPr/>
          <p:nvPr/>
        </p:nvSpPr>
        <p:spPr>
          <a:xfrm>
            <a:off x="6647380" y="254643"/>
            <a:ext cx="1263721" cy="1126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9"/>
          <a:srcRect b="31581"/>
          <a:stretch/>
        </p:blipFill>
        <p:spPr>
          <a:xfrm>
            <a:off x="6372804" y="162434"/>
            <a:ext cx="2052616" cy="1384156"/>
          </a:xfrm>
          <a:prstGeom prst="rect">
            <a:avLst/>
          </a:prstGeom>
        </p:spPr>
      </p:pic>
    </p:spTree>
    <p:extLst>
      <p:ext uri="{BB962C8B-B14F-4D97-AF65-F5344CB8AC3E}">
        <p14:creationId xmlns:p14="http://schemas.microsoft.com/office/powerpoint/2010/main" val="2524000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a:solidFill>
                  <a:srgbClr val="003C71"/>
                </a:solidFill>
                <a:latin typeface="Arial"/>
                <a:ea typeface="Arial"/>
                <a:cs typeface="Arial"/>
                <a:sym typeface="Arial"/>
              </a:rPr>
              <a:t>Learning Outcomes of Week </a:t>
            </a:r>
            <a:r>
              <a:rPr lang="en-US" sz="3200" b="1" i="0" u="none" strike="noStrike" cap="none" dirty="0" smtClean="0">
                <a:solidFill>
                  <a:srgbClr val="003C71"/>
                </a:solidFill>
                <a:latin typeface="Arial"/>
                <a:ea typeface="Arial"/>
                <a:cs typeface="Arial"/>
                <a:sym typeface="Arial"/>
              </a:rPr>
              <a:t>#8</a:t>
            </a:r>
            <a:endParaRPr sz="3200" b="1" i="0" u="none" strike="noStrike" cap="none" dirty="0">
              <a:solidFill>
                <a:srgbClr val="003C71"/>
              </a:solidFill>
              <a:latin typeface="Arial"/>
              <a:ea typeface="Arial"/>
              <a:cs typeface="Arial"/>
              <a:sym typeface="Arial"/>
            </a:endParaRPr>
          </a:p>
        </p:txBody>
      </p:sp>
      <p:sp>
        <p:nvSpPr>
          <p:cNvPr id="2" name="TextBox 1"/>
          <p:cNvSpPr txBox="1"/>
          <p:nvPr/>
        </p:nvSpPr>
        <p:spPr>
          <a:xfrm>
            <a:off x="571186" y="681891"/>
            <a:ext cx="10440679" cy="5016758"/>
          </a:xfrm>
          <a:prstGeom prst="rect">
            <a:avLst/>
          </a:prstGeom>
          <a:noFill/>
        </p:spPr>
        <p:txBody>
          <a:bodyPr wrap="none" rtlCol="0">
            <a:spAutoFit/>
          </a:bodyPr>
          <a:lstStyle/>
          <a:p>
            <a:pPr marL="457200" indent="-457200">
              <a:lnSpc>
                <a:spcPct val="200000"/>
              </a:lnSpc>
              <a:buAutoNum type="arabicPeriod"/>
            </a:pPr>
            <a:r>
              <a:rPr lang="en-US" sz="2000" dirty="0" smtClean="0"/>
              <a:t>Understanding </a:t>
            </a:r>
            <a:r>
              <a:rPr lang="en-US" sz="2000" dirty="0"/>
              <a:t>the </a:t>
            </a:r>
            <a:r>
              <a:rPr lang="en-US" sz="2000" dirty="0" smtClean="0"/>
              <a:t>key </a:t>
            </a:r>
            <a:r>
              <a:rPr lang="en-US" sz="2000" dirty="0"/>
              <a:t>concepts of </a:t>
            </a:r>
            <a:r>
              <a:rPr lang="en-US" sz="2000" dirty="0" smtClean="0">
                <a:solidFill>
                  <a:srgbClr val="FF0000"/>
                </a:solidFill>
              </a:rPr>
              <a:t>Service Monitoring.</a:t>
            </a:r>
          </a:p>
          <a:p>
            <a:pPr marL="457200" indent="-457200">
              <a:lnSpc>
                <a:spcPct val="200000"/>
              </a:lnSpc>
              <a:buAutoNum type="arabicPeriod"/>
            </a:pPr>
            <a:r>
              <a:rPr lang="en-US" sz="2000" dirty="0" smtClean="0">
                <a:solidFill>
                  <a:schemeClr val="tx1"/>
                </a:solidFill>
              </a:rPr>
              <a:t>Get familiar with </a:t>
            </a:r>
            <a:r>
              <a:rPr lang="en-US" sz="2000" dirty="0" smtClean="0">
                <a:solidFill>
                  <a:srgbClr val="FF0000"/>
                </a:solidFill>
              </a:rPr>
              <a:t>Zabbix </a:t>
            </a:r>
            <a:r>
              <a:rPr lang="en-US" sz="2000" dirty="0" smtClean="0">
                <a:solidFill>
                  <a:schemeClr val="tx1"/>
                </a:solidFill>
              </a:rPr>
              <a:t>and How it can monitor different types of systems and service.</a:t>
            </a:r>
          </a:p>
          <a:p>
            <a:pPr marL="457200" indent="-457200">
              <a:lnSpc>
                <a:spcPct val="200000"/>
              </a:lnSpc>
              <a:buAutoNum type="arabicPeriod"/>
            </a:pPr>
            <a:r>
              <a:rPr lang="en-US" sz="2000" dirty="0" smtClean="0">
                <a:solidFill>
                  <a:schemeClr val="tx1"/>
                </a:solidFill>
              </a:rPr>
              <a:t>Explore </a:t>
            </a:r>
            <a:r>
              <a:rPr lang="en-US" sz="2000" dirty="0" smtClean="0">
                <a:solidFill>
                  <a:srgbClr val="FF0000"/>
                </a:solidFill>
              </a:rPr>
              <a:t>Zabbix web-interface </a:t>
            </a:r>
            <a:r>
              <a:rPr lang="en-US" sz="2000" dirty="0" smtClean="0">
                <a:solidFill>
                  <a:schemeClr val="tx1"/>
                </a:solidFill>
              </a:rPr>
              <a:t>and monitor a Linux host using </a:t>
            </a:r>
            <a:r>
              <a:rPr lang="en-US" sz="2000" dirty="0" err="1" smtClean="0">
                <a:solidFill>
                  <a:schemeClr val="tx1"/>
                </a:solidFill>
              </a:rPr>
              <a:t>zabbix</a:t>
            </a:r>
            <a:r>
              <a:rPr lang="en-US" sz="2000" dirty="0" smtClean="0">
                <a:solidFill>
                  <a:schemeClr val="tx1"/>
                </a:solidFill>
              </a:rPr>
              <a:t>-agent.</a:t>
            </a:r>
            <a:endParaRPr lang="en-US" sz="2000" dirty="0" smtClean="0">
              <a:solidFill>
                <a:schemeClr val="tx1"/>
              </a:solidFill>
            </a:endParaRPr>
          </a:p>
          <a:p>
            <a:pPr marL="457200" indent="-457200">
              <a:lnSpc>
                <a:spcPct val="200000"/>
              </a:lnSpc>
              <a:buAutoNum type="arabicPeriod"/>
            </a:pPr>
            <a:r>
              <a:rPr lang="en-US" sz="2000" dirty="0" smtClean="0">
                <a:solidFill>
                  <a:schemeClr val="tx1"/>
                </a:solidFill>
              </a:rPr>
              <a:t>Understanding </a:t>
            </a:r>
            <a:r>
              <a:rPr lang="en-US" sz="2000" dirty="0" smtClean="0">
                <a:solidFill>
                  <a:srgbClr val="FF0000"/>
                </a:solidFill>
              </a:rPr>
              <a:t>SNMP</a:t>
            </a:r>
            <a:r>
              <a:rPr lang="en-US" sz="2000" dirty="0" smtClean="0">
                <a:solidFill>
                  <a:schemeClr val="tx1"/>
                </a:solidFill>
              </a:rPr>
              <a:t> protocol and its applications.</a:t>
            </a:r>
          </a:p>
          <a:p>
            <a:pPr marL="457200" indent="-457200">
              <a:lnSpc>
                <a:spcPct val="200000"/>
              </a:lnSpc>
              <a:buAutoNum type="arabicPeriod"/>
            </a:pPr>
            <a:r>
              <a:rPr lang="en-US" sz="2000" dirty="0" smtClean="0">
                <a:solidFill>
                  <a:schemeClr val="tx1"/>
                </a:solidFill>
              </a:rPr>
              <a:t>Gain hands-on experience on setting up an </a:t>
            </a:r>
            <a:r>
              <a:rPr lang="en-US" sz="2000" dirty="0" smtClean="0">
                <a:solidFill>
                  <a:srgbClr val="FF0000"/>
                </a:solidFill>
              </a:rPr>
              <a:t>SNMP agent </a:t>
            </a:r>
            <a:r>
              <a:rPr lang="en-US" sz="2000" dirty="0" smtClean="0">
                <a:solidFill>
                  <a:schemeClr val="tx1"/>
                </a:solidFill>
              </a:rPr>
              <a:t>on a Linux host.</a:t>
            </a:r>
          </a:p>
          <a:p>
            <a:pPr marL="457200" indent="-457200">
              <a:lnSpc>
                <a:spcPct val="200000"/>
              </a:lnSpc>
              <a:buAutoNum type="arabicPeriod"/>
            </a:pPr>
            <a:r>
              <a:rPr lang="en-US" sz="2000" dirty="0" smtClean="0">
                <a:solidFill>
                  <a:schemeClr val="tx1"/>
                </a:solidFill>
              </a:rPr>
              <a:t>Describe </a:t>
            </a:r>
            <a:r>
              <a:rPr lang="en-US" sz="2000" dirty="0" smtClean="0">
                <a:solidFill>
                  <a:srgbClr val="FF0000"/>
                </a:solidFill>
              </a:rPr>
              <a:t>Syslog</a:t>
            </a:r>
            <a:r>
              <a:rPr lang="en-US" sz="2000" dirty="0" smtClean="0">
                <a:solidFill>
                  <a:schemeClr val="tx1"/>
                </a:solidFill>
              </a:rPr>
              <a:t> as a system logging protocol and its components.</a:t>
            </a:r>
          </a:p>
          <a:p>
            <a:pPr marL="457200" indent="-457200">
              <a:lnSpc>
                <a:spcPct val="200000"/>
              </a:lnSpc>
              <a:buAutoNum type="arabicPeriod"/>
            </a:pPr>
            <a:r>
              <a:rPr lang="en-US" sz="2000" dirty="0" smtClean="0">
                <a:solidFill>
                  <a:schemeClr val="tx1"/>
                </a:solidFill>
              </a:rPr>
              <a:t>Learn how to setup an </a:t>
            </a:r>
            <a:r>
              <a:rPr lang="en-US" sz="2000" dirty="0" err="1" smtClean="0">
                <a:solidFill>
                  <a:srgbClr val="FF0000"/>
                </a:solidFill>
              </a:rPr>
              <a:t>Rsyslog</a:t>
            </a:r>
            <a:r>
              <a:rPr lang="en-US" sz="2000" dirty="0" smtClean="0">
                <a:solidFill>
                  <a:schemeClr val="tx1"/>
                </a:solidFill>
              </a:rPr>
              <a:t> agent to send/receive logs from a Linux host.</a:t>
            </a:r>
          </a:p>
          <a:p>
            <a:pPr>
              <a:lnSpc>
                <a:spcPct val="200000"/>
              </a:lnSpc>
            </a:pPr>
            <a:r>
              <a:rPr lang="en-US" sz="2000" dirty="0" smtClean="0">
                <a:solidFill>
                  <a:schemeClr val="tx1"/>
                </a:solidFill>
              </a:rPr>
              <a:t> </a:t>
            </a:r>
            <a:endParaRPr lang="en-US" sz="2000" dirty="0">
              <a:solidFill>
                <a:schemeClr val="tx1"/>
              </a:solidFill>
            </a:endParaRPr>
          </a:p>
        </p:txBody>
      </p:sp>
    </p:spTree>
    <p:extLst>
      <p:ext uri="{BB962C8B-B14F-4D97-AF65-F5344CB8AC3E}">
        <p14:creationId xmlns:p14="http://schemas.microsoft.com/office/powerpoint/2010/main" val="305415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Monitoring an IT Infrastructure</a:t>
            </a:r>
            <a:endParaRPr sz="3200" b="1" i="0" u="none" strike="noStrike" cap="none" dirty="0">
              <a:solidFill>
                <a:srgbClr val="003C71"/>
              </a:solidFill>
              <a:latin typeface="Arial"/>
              <a:ea typeface="Arial"/>
              <a:cs typeface="Arial"/>
              <a:sym typeface="Arial"/>
            </a:endParaRPr>
          </a:p>
        </p:txBody>
      </p:sp>
      <p:sp>
        <p:nvSpPr>
          <p:cNvPr id="10" name="Rectangle 3"/>
          <p:cNvSpPr>
            <a:spLocks noChangeArrowheads="1"/>
          </p:cNvSpPr>
          <p:nvPr/>
        </p:nvSpPr>
        <p:spPr bwMode="auto">
          <a:xfrm>
            <a:off x="349321" y="994692"/>
            <a:ext cx="99245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C00000"/>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Ensure System Reliability</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Detect and prevent failures before they impact operations.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FF"/>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Performance Optimization</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Identify bottlenecks and optimize resource utilization.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FF0000"/>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Early Threat Detection</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Spot security vulnerabilities and respond to anomalies in real time.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B050"/>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Cost Efficiency</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Reduce downtime and optimize IT spending by identifying inefficiencies.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FFC000"/>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Minimize Downtime</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Proactive monitoring helps avoid costly service disruptions.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3">
                    <a:lumMod val="75000"/>
                  </a:schemeClr>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Compliance &amp; Auditing</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Maintain logs and reports to meet regulatory requirements.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accent6">
                    <a:lumMod val="60000"/>
                    <a:lumOff val="40000"/>
                  </a:schemeClr>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Capacity Planning</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Predict future growth and scale infrastructure accordingly.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7030A0"/>
                </a:solidFill>
                <a:effectLst/>
                <a:latin typeface="Arial" panose="020B0604020202020204" pitchFamily="34" charset="0"/>
              </a:rPr>
              <a:t>🔍</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rgbClr val="3333FF"/>
                </a:solidFill>
                <a:effectLst/>
                <a:latin typeface="Arial" panose="020B0604020202020204" pitchFamily="34" charset="0"/>
              </a:rPr>
              <a:t>Root Cause Analysis</a:t>
            </a:r>
            <a:r>
              <a:rPr kumimoji="0" lang="en-US" altLang="en-US" sz="1800" b="0" i="0" u="none" strike="noStrike" cap="none" normalizeH="0" baseline="0" dirty="0" smtClean="0">
                <a:ln>
                  <a:noFill/>
                </a:ln>
                <a:solidFill>
                  <a:srgbClr val="3333FF"/>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 Quickly identify and troubleshoot system issues.</a:t>
            </a:r>
          </a:p>
        </p:txBody>
      </p:sp>
      <p:pic>
        <p:nvPicPr>
          <p:cNvPr id="11" name="Picture 10"/>
          <p:cNvPicPr>
            <a:picLocks noChangeAspect="1"/>
          </p:cNvPicPr>
          <p:nvPr/>
        </p:nvPicPr>
        <p:blipFill>
          <a:blip r:embed="rId4"/>
          <a:stretch>
            <a:fillRect/>
          </a:stretch>
        </p:blipFill>
        <p:spPr>
          <a:xfrm>
            <a:off x="2744224" y="3579254"/>
            <a:ext cx="7118121" cy="3159575"/>
          </a:xfrm>
          <a:prstGeom prst="roundRect">
            <a:avLst>
              <a:gd name="adj" fmla="val 8594"/>
            </a:avLst>
          </a:prstGeom>
          <a:solidFill>
            <a:srgbClr val="FFFFFF">
              <a:shade val="85000"/>
            </a:srgbClr>
          </a:solidFill>
          <a:ln>
            <a:noFill/>
          </a:ln>
          <a:effectLst/>
        </p:spPr>
      </p:pic>
      <p:sp>
        <p:nvSpPr>
          <p:cNvPr id="12" name="TextBox 11"/>
          <p:cNvSpPr txBox="1"/>
          <p:nvPr/>
        </p:nvSpPr>
        <p:spPr>
          <a:xfrm>
            <a:off x="916703" y="3615856"/>
            <a:ext cx="1981633" cy="1384995"/>
          </a:xfrm>
          <a:prstGeom prst="rect">
            <a:avLst/>
          </a:prstGeom>
          <a:noFill/>
        </p:spPr>
        <p:txBody>
          <a:bodyPr wrap="none" rtlCol="0">
            <a:spAutoFit/>
          </a:bodyPr>
          <a:lstStyle/>
          <a:p>
            <a:r>
              <a:rPr lang="en-US" sz="2800" b="1" dirty="0" smtClean="0">
                <a:solidFill>
                  <a:srgbClr val="FF0000"/>
                </a:solidFill>
              </a:rPr>
              <a:t>N</a:t>
            </a:r>
            <a:r>
              <a:rPr lang="en-US" sz="2800" b="1" dirty="0" smtClean="0"/>
              <a:t>etwork </a:t>
            </a:r>
          </a:p>
          <a:p>
            <a:r>
              <a:rPr lang="en-US" sz="2800" b="1" dirty="0" smtClean="0">
                <a:solidFill>
                  <a:srgbClr val="FF0000"/>
                </a:solidFill>
              </a:rPr>
              <a:t>O</a:t>
            </a:r>
            <a:r>
              <a:rPr lang="en-US" sz="2800" b="1" dirty="0" smtClean="0"/>
              <a:t>peration </a:t>
            </a:r>
          </a:p>
          <a:p>
            <a:r>
              <a:rPr lang="en-US" sz="2800" b="1" dirty="0" smtClean="0">
                <a:solidFill>
                  <a:srgbClr val="FF0000"/>
                </a:solidFill>
              </a:rPr>
              <a:t>C</a:t>
            </a:r>
            <a:r>
              <a:rPr lang="en-US" sz="2800" b="1" dirty="0" smtClean="0"/>
              <a:t>enter</a:t>
            </a:r>
            <a:endParaRPr lang="en-US" sz="2800" b="1" dirty="0"/>
          </a:p>
        </p:txBody>
      </p:sp>
      <p:sp>
        <p:nvSpPr>
          <p:cNvPr id="14" name="TextBox 13"/>
          <p:cNvSpPr txBox="1"/>
          <p:nvPr/>
        </p:nvSpPr>
        <p:spPr>
          <a:xfrm>
            <a:off x="9939401" y="3615856"/>
            <a:ext cx="1981633" cy="1384995"/>
          </a:xfrm>
          <a:prstGeom prst="rect">
            <a:avLst/>
          </a:prstGeom>
          <a:noFill/>
        </p:spPr>
        <p:txBody>
          <a:bodyPr wrap="none" rtlCol="0">
            <a:spAutoFit/>
          </a:bodyPr>
          <a:lstStyle/>
          <a:p>
            <a:r>
              <a:rPr lang="en-US" sz="2800" b="1" dirty="0" smtClean="0">
                <a:solidFill>
                  <a:srgbClr val="FF0000"/>
                </a:solidFill>
              </a:rPr>
              <a:t>S</a:t>
            </a:r>
            <a:r>
              <a:rPr lang="en-US" sz="2800" b="1" dirty="0" smtClean="0"/>
              <a:t>ecurity </a:t>
            </a:r>
          </a:p>
          <a:p>
            <a:r>
              <a:rPr lang="en-US" sz="2800" b="1" dirty="0" smtClean="0">
                <a:solidFill>
                  <a:srgbClr val="FF0000"/>
                </a:solidFill>
              </a:rPr>
              <a:t>O</a:t>
            </a:r>
            <a:r>
              <a:rPr lang="en-US" sz="2800" b="1" dirty="0" smtClean="0"/>
              <a:t>peration </a:t>
            </a:r>
          </a:p>
          <a:p>
            <a:r>
              <a:rPr lang="en-US" sz="2800" b="1" dirty="0" smtClean="0">
                <a:solidFill>
                  <a:srgbClr val="FF0000"/>
                </a:solidFill>
              </a:rPr>
              <a:t>C</a:t>
            </a:r>
            <a:r>
              <a:rPr lang="en-US" sz="2800" b="1" dirty="0" smtClean="0"/>
              <a:t>enter</a:t>
            </a:r>
            <a:endParaRPr lang="en-US" sz="2800" b="1" dirty="0"/>
          </a:p>
        </p:txBody>
      </p:sp>
    </p:spTree>
    <p:extLst>
      <p:ext uri="{BB962C8B-B14F-4D97-AF65-F5344CB8AC3E}">
        <p14:creationId xmlns:p14="http://schemas.microsoft.com/office/powerpoint/2010/main" val="714995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Metrics for Service Monitoring</a:t>
            </a:r>
            <a:endParaRPr sz="3200" b="1" i="0" u="none" strike="noStrike" cap="none" dirty="0">
              <a:solidFill>
                <a:srgbClr val="003C71"/>
              </a:solidFill>
              <a:latin typeface="Arial"/>
              <a:ea typeface="Arial"/>
              <a:cs typeface="Arial"/>
              <a:sym typeface="Arial"/>
            </a:endParaRPr>
          </a:p>
        </p:txBody>
      </p:sp>
      <p:sp>
        <p:nvSpPr>
          <p:cNvPr id="2" name="Rectangle 1"/>
          <p:cNvSpPr/>
          <p:nvPr/>
        </p:nvSpPr>
        <p:spPr>
          <a:xfrm>
            <a:off x="190199" y="907883"/>
            <a:ext cx="11224390" cy="338554"/>
          </a:xfrm>
          <a:prstGeom prst="rect">
            <a:avLst/>
          </a:prstGeom>
        </p:spPr>
        <p:txBody>
          <a:bodyPr wrap="square">
            <a:spAutoFit/>
          </a:bodyPr>
          <a:lstStyle/>
          <a:p>
            <a:r>
              <a:rPr lang="en-US" sz="1600" dirty="0" smtClean="0"/>
              <a:t>There are several known metrics that help to define service</a:t>
            </a:r>
            <a:r>
              <a:rPr lang="en-US" sz="1600" b="1" dirty="0" smtClean="0"/>
              <a:t> </a:t>
            </a:r>
            <a:r>
              <a:rPr lang="en-US" sz="1600" b="1" dirty="0" smtClean="0">
                <a:solidFill>
                  <a:srgbClr val="0070C0"/>
                </a:solidFill>
              </a:rPr>
              <a:t>Reliability</a:t>
            </a:r>
            <a:r>
              <a:rPr lang="en-US" sz="1600" b="1" dirty="0">
                <a:solidFill>
                  <a:srgbClr val="0070C0"/>
                </a:solidFill>
              </a:rPr>
              <a:t>, </a:t>
            </a:r>
            <a:r>
              <a:rPr lang="en-US" sz="1600" b="1" dirty="0" smtClean="0">
                <a:solidFill>
                  <a:srgbClr val="0070C0"/>
                </a:solidFill>
              </a:rPr>
              <a:t>Availability</a:t>
            </a:r>
            <a:r>
              <a:rPr lang="en-US" sz="1600" b="1" dirty="0">
                <a:solidFill>
                  <a:srgbClr val="0070C0"/>
                </a:solidFill>
              </a:rPr>
              <a:t>, and </a:t>
            </a:r>
            <a:r>
              <a:rPr lang="en-US" sz="1600" b="1" dirty="0" smtClean="0">
                <a:solidFill>
                  <a:srgbClr val="0070C0"/>
                </a:solidFill>
              </a:rPr>
              <a:t>Disaster Recovery strategies.</a:t>
            </a:r>
            <a:endParaRPr lang="en-US" sz="1600" dirty="0">
              <a:solidFill>
                <a:srgbClr val="0070C0"/>
              </a:solidFill>
            </a:endParaRPr>
          </a:p>
        </p:txBody>
      </p:sp>
      <p:sp>
        <p:nvSpPr>
          <p:cNvPr id="4" name="Rectangle 3"/>
          <p:cNvSpPr/>
          <p:nvPr/>
        </p:nvSpPr>
        <p:spPr>
          <a:xfrm>
            <a:off x="190199" y="1472469"/>
            <a:ext cx="7472737" cy="769441"/>
          </a:xfrm>
          <a:prstGeom prst="rect">
            <a:avLst/>
          </a:prstGeom>
        </p:spPr>
        <p:txBody>
          <a:bodyPr wrap="square">
            <a:spAutoFit/>
          </a:bodyPr>
          <a:lstStyle/>
          <a:p>
            <a:r>
              <a:rPr lang="en-US" sz="1600" b="1" u="sng" dirty="0">
                <a:solidFill>
                  <a:srgbClr val="FF0000"/>
                </a:solidFill>
              </a:rPr>
              <a:t>SLO (Service Level </a:t>
            </a:r>
            <a:r>
              <a:rPr lang="en-US" sz="1600" b="1" u="sng" dirty="0" smtClean="0">
                <a:solidFill>
                  <a:srgbClr val="FF0000"/>
                </a:solidFill>
              </a:rPr>
              <a:t>Objective)</a:t>
            </a:r>
          </a:p>
          <a:p>
            <a:pPr marL="285750" lvl="2" indent="-285750">
              <a:buFont typeface="Wingdings" panose="05000000000000000000" pitchFamily="2" charset="2"/>
              <a:buChar char="ü"/>
            </a:pPr>
            <a:r>
              <a:rPr lang="en-US" dirty="0" smtClean="0"/>
              <a:t>A </a:t>
            </a:r>
            <a:r>
              <a:rPr lang="en-US" b="1" dirty="0"/>
              <a:t>targeted performance goal</a:t>
            </a:r>
            <a:r>
              <a:rPr lang="en-US" dirty="0"/>
              <a:t> used internally by service teams.</a:t>
            </a:r>
          </a:p>
          <a:p>
            <a:pPr marL="285750" indent="-285750">
              <a:buFont typeface="Wingdings" panose="05000000000000000000" pitchFamily="2" charset="2"/>
              <a:buChar char="ü"/>
            </a:pPr>
            <a:r>
              <a:rPr lang="en-US" dirty="0" smtClean="0"/>
              <a:t>Defines desired </a:t>
            </a:r>
            <a:r>
              <a:rPr lang="en-US" dirty="0"/>
              <a:t>service levels </a:t>
            </a:r>
            <a:r>
              <a:rPr lang="en-US" dirty="0" smtClean="0"/>
              <a:t>(</a:t>
            </a:r>
            <a:r>
              <a:rPr lang="en-US" dirty="0" smtClean="0">
                <a:solidFill>
                  <a:srgbClr val="002060"/>
                </a:solidFill>
              </a:rPr>
              <a:t>Latency &lt; 100ms</a:t>
            </a:r>
            <a:r>
              <a:rPr lang="en-US" dirty="0" smtClean="0"/>
              <a:t>, or </a:t>
            </a:r>
            <a:r>
              <a:rPr lang="en-US" dirty="0" smtClean="0">
                <a:solidFill>
                  <a:srgbClr val="002060"/>
                </a:solidFill>
              </a:rPr>
              <a:t>Uptime &gt; 99.95%</a:t>
            </a:r>
            <a:r>
              <a:rPr lang="en-US" dirty="0" smtClean="0"/>
              <a:t>).</a:t>
            </a:r>
            <a:endParaRPr lang="en-US" dirty="0"/>
          </a:p>
        </p:txBody>
      </p:sp>
      <p:sp>
        <p:nvSpPr>
          <p:cNvPr id="5" name="Rectangle 4"/>
          <p:cNvSpPr/>
          <p:nvPr/>
        </p:nvSpPr>
        <p:spPr>
          <a:xfrm>
            <a:off x="6729572" y="1472469"/>
            <a:ext cx="6096000" cy="984885"/>
          </a:xfrm>
          <a:prstGeom prst="rect">
            <a:avLst/>
          </a:prstGeom>
        </p:spPr>
        <p:txBody>
          <a:bodyPr>
            <a:spAutoFit/>
          </a:bodyPr>
          <a:lstStyle/>
          <a:p>
            <a:r>
              <a:rPr lang="en-US" sz="1600" b="1" u="sng" dirty="0">
                <a:solidFill>
                  <a:srgbClr val="FF0000"/>
                </a:solidFill>
              </a:rPr>
              <a:t>SLA (Service Level Agreement)</a:t>
            </a:r>
            <a:endParaRPr lang="en-US" sz="1600" u="sng" dirty="0">
              <a:solidFill>
                <a:srgbClr val="FF0000"/>
              </a:solidFill>
            </a:endParaRPr>
          </a:p>
          <a:p>
            <a:pPr marL="285750" indent="-285750">
              <a:buFont typeface="Wingdings" panose="05000000000000000000" pitchFamily="2" charset="2"/>
              <a:buChar char="ü"/>
            </a:pPr>
            <a:r>
              <a:rPr lang="en-US" dirty="0"/>
              <a:t>A </a:t>
            </a:r>
            <a:r>
              <a:rPr lang="en-US" b="1" dirty="0"/>
              <a:t>formal contract</a:t>
            </a:r>
            <a:r>
              <a:rPr lang="en-US" dirty="0"/>
              <a:t> between a service provider and a customer.</a:t>
            </a:r>
          </a:p>
          <a:p>
            <a:pPr marL="285750" indent="-285750">
              <a:buFont typeface="Wingdings" panose="05000000000000000000" pitchFamily="2" charset="2"/>
              <a:buChar char="ü"/>
            </a:pPr>
            <a:r>
              <a:rPr lang="en-US" dirty="0"/>
              <a:t>Defines </a:t>
            </a:r>
            <a:r>
              <a:rPr lang="en-US" b="1" dirty="0"/>
              <a:t>minimum service guarantees</a:t>
            </a:r>
            <a:r>
              <a:rPr lang="en-US" dirty="0"/>
              <a:t> (e.g., </a:t>
            </a:r>
            <a:r>
              <a:rPr lang="en-US" dirty="0" smtClean="0"/>
              <a:t>99.99% </a:t>
            </a:r>
            <a:r>
              <a:rPr lang="en-US" dirty="0"/>
              <a:t>uptime).</a:t>
            </a:r>
          </a:p>
          <a:p>
            <a:pPr marL="285750" indent="-285750">
              <a:buFont typeface="Wingdings" panose="05000000000000000000" pitchFamily="2" charset="2"/>
              <a:buChar char="ü"/>
            </a:pPr>
            <a:r>
              <a:rPr lang="en-US" dirty="0"/>
              <a:t>Includes </a:t>
            </a:r>
            <a:r>
              <a:rPr lang="en-US" b="1" dirty="0"/>
              <a:t>penalties</a:t>
            </a:r>
            <a:r>
              <a:rPr lang="en-US" dirty="0"/>
              <a:t> if the provider fails to meet </a:t>
            </a:r>
            <a:r>
              <a:rPr lang="en-US" dirty="0" smtClean="0"/>
              <a:t>commitments.</a:t>
            </a:r>
            <a:endParaRPr lang="en-US" dirty="0"/>
          </a:p>
        </p:txBody>
      </p:sp>
      <p:pic>
        <p:nvPicPr>
          <p:cNvPr id="11" name="Picture 10"/>
          <p:cNvPicPr>
            <a:picLocks noChangeAspect="1"/>
          </p:cNvPicPr>
          <p:nvPr/>
        </p:nvPicPr>
        <p:blipFill rotWithShape="1">
          <a:blip r:embed="rId4"/>
          <a:srcRect t="7291" b="5950"/>
          <a:stretch/>
        </p:blipFill>
        <p:spPr>
          <a:xfrm>
            <a:off x="2044557" y="2589087"/>
            <a:ext cx="8346908" cy="3914453"/>
          </a:xfrm>
          <a:prstGeom prst="rect">
            <a:avLst/>
          </a:prstGeom>
        </p:spPr>
      </p:pic>
    </p:spTree>
    <p:extLst>
      <p:ext uri="{BB962C8B-B14F-4D97-AF65-F5344CB8AC3E}">
        <p14:creationId xmlns:p14="http://schemas.microsoft.com/office/powerpoint/2010/main" val="2357794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4421</TotalTime>
  <Words>3079</Words>
  <Application>Microsoft Office PowerPoint</Application>
  <PresentationFormat>Widescreen</PresentationFormat>
  <Paragraphs>319</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Montserrat</vt:lpstr>
      <vt:lpstr>Arial</vt:lpstr>
      <vt:lpstr>Wingdings</vt:lpstr>
      <vt:lpstr>Noto Sans Symbols</vt:lpstr>
      <vt:lpstr>SegoeUI-Light</vt:lpstr>
      <vt:lpstr>Office Theme</vt:lpstr>
      <vt:lpstr>PowerPoint Presentation</vt:lpstr>
      <vt:lpstr>PowerPoint Presentation</vt:lpstr>
      <vt:lpstr>How Ansible Works</vt:lpstr>
      <vt:lpstr>Terraform, the de facto standard for IaC</vt:lpstr>
      <vt:lpstr>How Terraform Works?</vt:lpstr>
      <vt:lpstr>Ansible + Terraform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Dawood Sajjadi</cp:lastModifiedBy>
  <cp:revision>121</cp:revision>
  <dcterms:created xsi:type="dcterms:W3CDTF">2020-01-18T07:24:59Z</dcterms:created>
  <dcterms:modified xsi:type="dcterms:W3CDTF">2025-03-08T21:09:12Z</dcterms:modified>
</cp:coreProperties>
</file>